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57" r:id="rId4"/>
    <p:sldId id="280" r:id="rId5"/>
    <p:sldId id="281" r:id="rId6"/>
    <p:sldId id="282" r:id="rId7"/>
    <p:sldId id="258" r:id="rId8"/>
    <p:sldId id="278" r:id="rId9"/>
    <p:sldId id="279" r:id="rId10"/>
    <p:sldId id="260" r:id="rId11"/>
    <p:sldId id="277" r:id="rId12"/>
    <p:sldId id="259" r:id="rId13"/>
    <p:sldId id="283" r:id="rId14"/>
    <p:sldId id="284" r:id="rId15"/>
    <p:sldId id="273" r:id="rId16"/>
    <p:sldId id="274" r:id="rId17"/>
    <p:sldId id="275" r:id="rId18"/>
    <p:sldId id="276" r:id="rId19"/>
    <p:sldId id="268" r:id="rId20"/>
    <p:sldId id="261" r:id="rId21"/>
    <p:sldId id="272" r:id="rId22"/>
    <p:sldId id="262" r:id="rId23"/>
    <p:sldId id="263" r:id="rId24"/>
    <p:sldId id="264" r:id="rId25"/>
    <p:sldId id="26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zerojudge.tw/ShowProblem?problemid=c575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zerojudge.tw/ShowProblem?problemid=d636" TargetMode="External"/><Relationship Id="rId2" Type="http://schemas.openxmlformats.org/officeDocument/2006/relationships/hyperlink" Target="https://zerojudge.tw/ShowProblem?problemid=c00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erojudge.tw/ShowProblem?problemid=d195" TargetMode="External"/><Relationship Id="rId5" Type="http://schemas.openxmlformats.org/officeDocument/2006/relationships/hyperlink" Target="https://onlinejudge.org/index.php?option=com_onlinejudge&amp;Itemid=8&amp;page=show_problem&amp;problem=310" TargetMode="External"/><Relationship Id="rId4" Type="http://schemas.openxmlformats.org/officeDocument/2006/relationships/hyperlink" Target="https://zerojudge.tw/ShowProblem?problemid=d61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DC40C9-E7A6-D34A-8C9D-88643BDC13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sz="4000" dirty="0"/>
              <a:t>CH6 </a:t>
            </a:r>
            <a:r>
              <a:rPr kumimoji="1" lang="zh-TW" altLang="en-US" sz="4000" dirty="0"/>
              <a:t>分治法</a:t>
            </a:r>
            <a:r>
              <a:rPr kumimoji="1" lang="en-US" altLang="zh-TW" sz="4000" dirty="0"/>
              <a:t>(Divide and Conquer)</a:t>
            </a:r>
            <a:br>
              <a:rPr kumimoji="1" lang="en-US" altLang="zh-TW" sz="4000" dirty="0"/>
            </a:br>
            <a:r>
              <a:rPr kumimoji="1" lang="zh-TW" altLang="en-US" sz="4000" dirty="0"/>
              <a:t>二元搜尋法</a:t>
            </a:r>
            <a:r>
              <a:rPr kumimoji="1" lang="en-US" altLang="zh-TW" sz="4000" dirty="0"/>
              <a:t>(Binary Search)</a:t>
            </a:r>
            <a:endParaRPr kumimoji="1" lang="zh-TW" altLang="en-US" sz="4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85EE893-1F1A-B849-B7D8-2D72D9A923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319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A5164-FA0B-3F4C-9039-A3289F7BE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不適合使用分治法的問題 </a:t>
            </a:r>
            <a:r>
              <a:rPr kumimoji="1" lang="en-US" altLang="zh-TW" dirty="0"/>
              <a:t>–</a:t>
            </a:r>
            <a:r>
              <a:rPr kumimoji="1" lang="zh-TW" altLang="en-US" dirty="0"/>
              <a:t> 費氏數列</a:t>
            </a: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A95CF5D2-1A22-9B45-B144-6779647AD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533" y="1930400"/>
            <a:ext cx="4767030" cy="3880773"/>
          </a:xfrm>
        </p:spPr>
        <p:txBody>
          <a:bodyPr>
            <a:normAutofit/>
          </a:bodyPr>
          <a:lstStyle/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﻿</a:t>
            </a:r>
            <a:r>
              <a:rPr kumimoji="1" lang="zh-TW" altLang="en" dirty="0">
                <a:latin typeface="Menlo" panose="020B0609030804020204" pitchFamily="49" charset="0"/>
                <a:cs typeface="Menlo" panose="020B0609030804020204" pitchFamily="49" charset="0"/>
              </a:rPr>
              <a:t>計算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F(20)</a:t>
            </a:r>
          </a:p>
          <a:p>
            <a:pPr lvl="1"/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Solution-1 (</a:t>
            </a:r>
            <a:r>
              <a:rPr kumimoji="1" lang="en-US" altLang="zh-TW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iterative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kumimoji="1" lang="zh-TW" alt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7e-05</a:t>
            </a:r>
          </a:p>
          <a:p>
            <a:pPr lvl="1"/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Solution-2 (</a:t>
            </a:r>
            <a:r>
              <a:rPr kumimoji="1" lang="en" altLang="zh-TW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recursion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265e-05</a:t>
            </a:r>
          </a:p>
          <a:p>
            <a:pPr lvl="1"/>
            <a:endParaRPr kumimoji="1" lang="en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﻿</a:t>
            </a:r>
            <a:r>
              <a:rPr kumimoji="1" lang="zh-TW" altLang="en" dirty="0">
                <a:latin typeface="Menlo" panose="020B0609030804020204" pitchFamily="49" charset="0"/>
                <a:cs typeface="Menlo" panose="020B0609030804020204" pitchFamily="49" charset="0"/>
              </a:rPr>
              <a:t>計算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F(200)</a:t>
            </a:r>
          </a:p>
          <a:p>
            <a:pPr lvl="1"/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Iterative: 200</a:t>
            </a:r>
            <a:r>
              <a:rPr kumimoji="1" lang="zh-TW" alt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ns</a:t>
            </a:r>
            <a:r>
              <a:rPr kumimoji="1" lang="zh-TW" alt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假設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lvl="1"/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Recursion:</a:t>
            </a:r>
            <a:r>
              <a:rPr kumimoji="1"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 x 10</a:t>
            </a:r>
            <a:r>
              <a:rPr kumimoji="1" lang="en-US" altLang="zh-TW" baseline="30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13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years</a:t>
            </a:r>
            <a:r>
              <a:rPr kumimoji="1" lang="zh-TW" alt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zh-TW" alt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等效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AFD181E-5D2D-DC4B-97EF-4EBD5D67362A}"/>
              </a:ext>
            </a:extLst>
          </p:cNvPr>
          <p:cNvSpPr txBox="1"/>
          <p:nvPr/>
        </p:nvSpPr>
        <p:spPr>
          <a:xfrm>
            <a:off x="6096000" y="1930400"/>
            <a:ext cx="3887603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= 20</a:t>
            </a:r>
          </a:p>
          <a:p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solution 1 - iterative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F0, F1 = 0, 1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range(2, N+1):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F1, F0 = F1+F0, F1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print(F1)</a:t>
            </a:r>
          </a:p>
          <a:p>
            <a:endParaRPr kumimoji="1" lang="en" altLang="zh-TW" sz="1600" dirty="0">
              <a:solidFill>
                <a:schemeClr val="tx1">
                  <a:lumMod val="50000"/>
                  <a:lumOff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#solution 2 - recursion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kumimoji="1" lang="en" altLang="zh-TW" sz="16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n &lt;= 1: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n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F(n-1) + F(n-2)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print(F(N))</a:t>
            </a:r>
            <a:endParaRPr kumimoji="1" lang="zh-TW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947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0D0DA2-5EC4-144E-A181-590760F1B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費氏數列</a:t>
            </a:r>
            <a:r>
              <a:rPr kumimoji="1" lang="en-US" altLang="zh-TW" dirty="0"/>
              <a:t> - recursion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954C0E2-F806-9B46-8415-55A7BAF57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7573"/>
            <a:ext cx="8596668" cy="4443790"/>
          </a:xfrm>
        </p:spPr>
        <p:txBody>
          <a:bodyPr/>
          <a:lstStyle/>
          <a:p>
            <a:r>
              <a:rPr kumimoji="1" lang="zh-TW" altLang="en-US" dirty="0"/>
              <a:t>有很多重複的計算</a:t>
            </a:r>
            <a:endParaRPr kumimoji="1" lang="en-US" altLang="zh-TW" dirty="0"/>
          </a:p>
          <a:p>
            <a:r>
              <a:rPr kumimoji="1" lang="en-US" altLang="zh-TW" dirty="0"/>
              <a:t>O(2</a:t>
            </a:r>
            <a:r>
              <a:rPr kumimoji="1" lang="en-US" altLang="zh-TW" baseline="30000" dirty="0"/>
              <a:t>n/2</a:t>
            </a:r>
            <a:r>
              <a:rPr kumimoji="1" lang="en-US" altLang="zh-TW" dirty="0"/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1F5B20-E10A-2641-9110-1122C2750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334915"/>
            <a:ext cx="8596668" cy="40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59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D1456-8E2B-C24C-9084-350791EF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計算 </a:t>
            </a:r>
            <a:r>
              <a:rPr kumimoji="1" lang="en-US" altLang="zh-TW" dirty="0"/>
              <a:t>(a ** b) % c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13000E5-DD87-2E4B-8FCB-DC63B61476F0}"/>
              </a:ext>
            </a:extLst>
          </p:cNvPr>
          <p:cNvSpPr txBox="1"/>
          <p:nvPr/>
        </p:nvSpPr>
        <p:spPr>
          <a:xfrm>
            <a:off x="5317955" y="1270000"/>
            <a:ext cx="5378395" cy="517064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= 12321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= 999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 = 1234</a:t>
            </a:r>
          </a:p>
          <a:p>
            <a:endParaRPr kumimoji="1" lang="en" altLang="zh-TW" sz="1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5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solution 1 - iterative</a:t>
            </a:r>
          </a:p>
          <a:p>
            <a:r>
              <a:rPr kumimoji="1" lang="en" altLang="zh-TW" sz="1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ans</a:t>
            </a:r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a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</a:t>
            </a:r>
            <a:r>
              <a:rPr kumimoji="1" lang="en" altLang="zh-TW" sz="1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range(1, b):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kumimoji="1" lang="en" altLang="zh-TW" sz="1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ans</a:t>
            </a:r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*= a</a:t>
            </a:r>
          </a:p>
          <a:p>
            <a:endParaRPr kumimoji="1" lang="en" altLang="zh-TW" sz="1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</a:t>
            </a:r>
            <a:r>
              <a:rPr kumimoji="1" lang="en" altLang="zh-TW" sz="1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ans</a:t>
            </a:r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% c)</a:t>
            </a:r>
          </a:p>
          <a:p>
            <a:endParaRPr kumimoji="1" lang="en" altLang="zh-TW" sz="1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5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#solution 2</a:t>
            </a:r>
            <a:r>
              <a:rPr kumimoji="1" lang="zh-TW" altLang="en-US" sz="15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sz="15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kumimoji="1" lang="zh-TW" altLang="en-US" sz="15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sz="15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recursion</a:t>
            </a:r>
            <a:endParaRPr kumimoji="1" lang="en" altLang="zh-TW" sz="15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kumimoji="1" lang="en" altLang="zh-TW" sz="15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(a, b, c):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b == 1: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a % c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b % 2 == 0: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(</a:t>
            </a:r>
            <a:r>
              <a:rPr kumimoji="1" lang="en" altLang="zh-TW" sz="15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(a, </a:t>
            </a:r>
            <a:r>
              <a:rPr kumimoji="1" lang="en" altLang="zh-TW" sz="15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b//2</a:t>
            </a:r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c) ** 2) % c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else: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(a * (</a:t>
            </a:r>
            <a:r>
              <a:rPr kumimoji="1" lang="en" altLang="zh-TW" sz="15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(a, </a:t>
            </a:r>
            <a:r>
              <a:rPr kumimoji="1" lang="en" altLang="zh-TW" sz="15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b//2</a:t>
            </a:r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c) ** 2)) % c</a:t>
            </a:r>
          </a:p>
          <a:p>
            <a:endParaRPr kumimoji="1" lang="en" altLang="zh-TW" sz="1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print(F(a, b, c))</a:t>
            </a:r>
            <a:endParaRPr kumimoji="1" lang="zh-TW" altLang="en-US" sz="15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7201D28-7731-3540-9523-F8AEEB43D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335" y="1825235"/>
            <a:ext cx="3800073" cy="3880773"/>
          </a:xfrm>
        </p:spPr>
        <p:txBody>
          <a:bodyPr>
            <a:normAutofit/>
          </a:bodyPr>
          <a:lstStyle/>
          <a:p>
            <a:r>
              <a:rPr kumimoji="1" lang="zh-TW" altLang="en" sz="2000" dirty="0">
                <a:latin typeface="Menlo" panose="020B0609030804020204" pitchFamily="49" charset="0"/>
                <a:cs typeface="Menlo" panose="020B0609030804020204" pitchFamily="49" charset="0"/>
              </a:rPr>
              <a:t>計算</a:t>
            </a:r>
            <a:r>
              <a:rPr kumimoji="1" lang="en-US" altLang="zh-TW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1000!</a:t>
            </a:r>
          </a:p>
          <a:p>
            <a:r>
              <a:rPr kumimoji="1" lang="en-US" altLang="zh-TW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Solution-1:</a:t>
            </a:r>
            <a:r>
              <a:rPr kumimoji="1" lang="zh-TW" alt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" altLang="zh-TW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56e-05</a:t>
            </a:r>
          </a:p>
          <a:p>
            <a:r>
              <a:rPr kumimoji="1" lang="en" altLang="zh-TW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Solution-2:</a:t>
            </a:r>
            <a:r>
              <a:rPr kumimoji="1" lang="zh-TW" alt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" altLang="zh-TW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8e-05</a:t>
            </a:r>
            <a:endParaRPr kumimoji="1" lang="zh-TW" altLang="en-US" sz="18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968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11E8E5-C72F-D84E-8580-82018148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Quick Sort</a:t>
            </a:r>
            <a:endParaRPr kumimoji="1"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52AB5B1-5520-1B40-922D-780D4816F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63185"/>
              </p:ext>
            </p:extLst>
          </p:nvPr>
        </p:nvGraphicFramePr>
        <p:xfrm>
          <a:off x="770757" y="1376856"/>
          <a:ext cx="3649428" cy="407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238">
                  <a:extLst>
                    <a:ext uri="{9D8B030D-6E8A-4147-A177-3AD203B41FA5}">
                      <a16:colId xmlns:a16="http://schemas.microsoft.com/office/drawing/2014/main" val="192186654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2408976350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3992134905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1688291125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3001902182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791686453"/>
                    </a:ext>
                  </a:extLst>
                </a:gridCol>
              </a:tblGrid>
              <a:tr h="4073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3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274192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0E49464F-001D-C640-A344-2338638B4510}"/>
              </a:ext>
            </a:extLst>
          </p:cNvPr>
          <p:cNvSpPr txBox="1"/>
          <p:nvPr/>
        </p:nvSpPr>
        <p:spPr>
          <a:xfrm>
            <a:off x="3738630" y="1784190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pivot</a:t>
            </a:r>
            <a:endParaRPr kumimoji="1" lang="zh-TW" altLang="en-US" dirty="0"/>
          </a:p>
        </p:txBody>
      </p:sp>
      <p:sp>
        <p:nvSpPr>
          <p:cNvPr id="7" name="菱形 6">
            <a:extLst>
              <a:ext uri="{FF2B5EF4-FFF2-40B4-BE49-F238E27FC236}">
                <a16:creationId xmlns:a16="http://schemas.microsoft.com/office/drawing/2014/main" id="{4C08DFF7-4FB0-4447-B3AF-BB13CB73F342}"/>
              </a:ext>
            </a:extLst>
          </p:cNvPr>
          <p:cNvSpPr/>
          <p:nvPr/>
        </p:nvSpPr>
        <p:spPr>
          <a:xfrm>
            <a:off x="2697361" y="2409555"/>
            <a:ext cx="441435" cy="4309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C2B8BF6-C1E0-AA41-965A-09E6365F2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982167"/>
              </p:ext>
            </p:extLst>
          </p:nvPr>
        </p:nvGraphicFramePr>
        <p:xfrm>
          <a:off x="770757" y="2435773"/>
          <a:ext cx="1824714" cy="407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238">
                  <a:extLst>
                    <a:ext uri="{9D8B030D-6E8A-4147-A177-3AD203B41FA5}">
                      <a16:colId xmlns:a16="http://schemas.microsoft.com/office/drawing/2014/main" val="192186654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2408976350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3992134905"/>
                    </a:ext>
                  </a:extLst>
                </a:gridCol>
              </a:tblGrid>
              <a:tr h="4073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3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274192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069F127A-0D33-A54F-A9E7-2C2A8A0DF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449788"/>
              </p:ext>
            </p:extLst>
          </p:nvPr>
        </p:nvGraphicFramePr>
        <p:xfrm>
          <a:off x="3202373" y="2435773"/>
          <a:ext cx="1216476" cy="407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238">
                  <a:extLst>
                    <a:ext uri="{9D8B030D-6E8A-4147-A177-3AD203B41FA5}">
                      <a16:colId xmlns:a16="http://schemas.microsoft.com/office/drawing/2014/main" val="192186654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2408976350"/>
                    </a:ext>
                  </a:extLst>
                </a:gridCol>
              </a:tblGrid>
              <a:tr h="4073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5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274192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823A54A7-2CFA-7D4B-A394-E487A92F4B4F}"/>
              </a:ext>
            </a:extLst>
          </p:cNvPr>
          <p:cNvSpPr txBox="1"/>
          <p:nvPr/>
        </p:nvSpPr>
        <p:spPr>
          <a:xfrm>
            <a:off x="1914317" y="2840479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pivot</a:t>
            </a:r>
            <a:endParaRPr kumimoji="1" lang="zh-TW" altLang="en-US" dirty="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CE71FAB2-3FEE-C048-BC94-7CD8A5FED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706113"/>
              </p:ext>
            </p:extLst>
          </p:nvPr>
        </p:nvGraphicFramePr>
        <p:xfrm>
          <a:off x="1378995" y="3592675"/>
          <a:ext cx="1216476" cy="407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238">
                  <a:extLst>
                    <a:ext uri="{9D8B030D-6E8A-4147-A177-3AD203B41FA5}">
                      <a16:colId xmlns:a16="http://schemas.microsoft.com/office/drawing/2014/main" val="192186654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2408976350"/>
                    </a:ext>
                  </a:extLst>
                </a:gridCol>
              </a:tblGrid>
              <a:tr h="4073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3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274192"/>
                  </a:ext>
                </a:extLst>
              </a:tr>
            </a:tbl>
          </a:graphicData>
        </a:graphic>
      </p:graphicFrame>
      <p:sp>
        <p:nvSpPr>
          <p:cNvPr id="15" name="菱形 14">
            <a:extLst>
              <a:ext uri="{FF2B5EF4-FFF2-40B4-BE49-F238E27FC236}">
                <a16:creationId xmlns:a16="http://schemas.microsoft.com/office/drawing/2014/main" id="{6D25AAEF-7656-C644-8058-8F9C025D38C9}"/>
              </a:ext>
            </a:extLst>
          </p:cNvPr>
          <p:cNvSpPr/>
          <p:nvPr/>
        </p:nvSpPr>
        <p:spPr>
          <a:xfrm>
            <a:off x="807158" y="3592675"/>
            <a:ext cx="441435" cy="4309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菱形 15">
            <a:extLst>
              <a:ext uri="{FF2B5EF4-FFF2-40B4-BE49-F238E27FC236}">
                <a16:creationId xmlns:a16="http://schemas.microsoft.com/office/drawing/2014/main" id="{7F778D17-00E4-5F4C-88AB-6577AD591113}"/>
              </a:ext>
            </a:extLst>
          </p:cNvPr>
          <p:cNvSpPr/>
          <p:nvPr/>
        </p:nvSpPr>
        <p:spPr>
          <a:xfrm>
            <a:off x="2691566" y="3569085"/>
            <a:ext cx="441435" cy="430924"/>
          </a:xfrm>
          <a:prstGeom prst="diamond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60B3320-A2DD-424E-A365-B7EF2512BB06}"/>
              </a:ext>
            </a:extLst>
          </p:cNvPr>
          <p:cNvSpPr txBox="1"/>
          <p:nvPr/>
        </p:nvSpPr>
        <p:spPr>
          <a:xfrm>
            <a:off x="1932352" y="3993880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pivot</a:t>
            </a:r>
            <a:endParaRPr kumimoji="1" lang="zh-TW" altLang="en-US" dirty="0"/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43733C4E-EDE2-A242-B870-5D4CD76BC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71233"/>
              </p:ext>
            </p:extLst>
          </p:nvPr>
        </p:nvGraphicFramePr>
        <p:xfrm>
          <a:off x="3202373" y="3586546"/>
          <a:ext cx="1216476" cy="407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238">
                  <a:extLst>
                    <a:ext uri="{9D8B030D-6E8A-4147-A177-3AD203B41FA5}">
                      <a16:colId xmlns:a16="http://schemas.microsoft.com/office/drawing/2014/main" val="192186654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2408976350"/>
                    </a:ext>
                  </a:extLst>
                </a:gridCol>
              </a:tblGrid>
              <a:tr h="4073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5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274192"/>
                  </a:ext>
                </a:extLst>
              </a:tr>
            </a:tbl>
          </a:graphicData>
        </a:graphic>
      </p:graphicFrame>
      <p:sp>
        <p:nvSpPr>
          <p:cNvPr id="21" name="菱形 20">
            <a:extLst>
              <a:ext uri="{FF2B5EF4-FFF2-40B4-BE49-F238E27FC236}">
                <a16:creationId xmlns:a16="http://schemas.microsoft.com/office/drawing/2014/main" id="{F8FB06B5-75C2-4F45-9726-96F820EF1699}"/>
              </a:ext>
            </a:extLst>
          </p:cNvPr>
          <p:cNvSpPr/>
          <p:nvPr/>
        </p:nvSpPr>
        <p:spPr>
          <a:xfrm>
            <a:off x="807158" y="4816438"/>
            <a:ext cx="441435" cy="430924"/>
          </a:xfrm>
          <a:prstGeom prst="diamond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菱形 21">
            <a:extLst>
              <a:ext uri="{FF2B5EF4-FFF2-40B4-BE49-F238E27FC236}">
                <a16:creationId xmlns:a16="http://schemas.microsoft.com/office/drawing/2014/main" id="{9DB29888-5A78-1A49-9023-102253E2E79A}"/>
              </a:ext>
            </a:extLst>
          </p:cNvPr>
          <p:cNvSpPr/>
          <p:nvPr/>
        </p:nvSpPr>
        <p:spPr>
          <a:xfrm>
            <a:off x="1462396" y="4816438"/>
            <a:ext cx="441435" cy="4309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91C5B9D9-4A55-A74D-B97D-F989B0483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010280"/>
              </p:ext>
            </p:extLst>
          </p:nvPr>
        </p:nvGraphicFramePr>
        <p:xfrm>
          <a:off x="1996193" y="4816438"/>
          <a:ext cx="608238" cy="407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238">
                  <a:extLst>
                    <a:ext uri="{9D8B030D-6E8A-4147-A177-3AD203B41FA5}">
                      <a16:colId xmlns:a16="http://schemas.microsoft.com/office/drawing/2014/main" val="192186654"/>
                    </a:ext>
                  </a:extLst>
                </a:gridCol>
              </a:tblGrid>
              <a:tr h="4073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3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274192"/>
                  </a:ext>
                </a:extLst>
              </a:tr>
            </a:tbl>
          </a:graphicData>
        </a:graphic>
      </p:graphicFrame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036BBD51-6BDB-6F44-AC20-B93D692D2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140305"/>
              </p:ext>
            </p:extLst>
          </p:nvPr>
        </p:nvGraphicFramePr>
        <p:xfrm>
          <a:off x="707277" y="5828000"/>
          <a:ext cx="2432952" cy="407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238">
                  <a:extLst>
                    <a:ext uri="{9D8B030D-6E8A-4147-A177-3AD203B41FA5}">
                      <a16:colId xmlns:a16="http://schemas.microsoft.com/office/drawing/2014/main" val="192186654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2408976350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3992134905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1688291125"/>
                    </a:ext>
                  </a:extLst>
                </a:gridCol>
              </a:tblGrid>
              <a:tr h="4073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274192"/>
                  </a:ext>
                </a:extLst>
              </a:tr>
            </a:tbl>
          </a:graphicData>
        </a:graphic>
      </p:graphicFrame>
      <p:sp>
        <p:nvSpPr>
          <p:cNvPr id="25" name="菱形 24">
            <a:extLst>
              <a:ext uri="{FF2B5EF4-FFF2-40B4-BE49-F238E27FC236}">
                <a16:creationId xmlns:a16="http://schemas.microsoft.com/office/drawing/2014/main" id="{058B9110-AC50-944C-A8F2-6E5010FD1C09}"/>
              </a:ext>
            </a:extLst>
          </p:cNvPr>
          <p:cNvSpPr/>
          <p:nvPr/>
        </p:nvSpPr>
        <p:spPr>
          <a:xfrm>
            <a:off x="2691566" y="4816438"/>
            <a:ext cx="441435" cy="430924"/>
          </a:xfrm>
          <a:prstGeom prst="diamond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AF2C9B11-AC85-EB49-BD50-AFEFBB808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84730"/>
              </p:ext>
            </p:extLst>
          </p:nvPr>
        </p:nvGraphicFramePr>
        <p:xfrm>
          <a:off x="3229399" y="4816438"/>
          <a:ext cx="1216476" cy="407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238">
                  <a:extLst>
                    <a:ext uri="{9D8B030D-6E8A-4147-A177-3AD203B41FA5}">
                      <a16:colId xmlns:a16="http://schemas.microsoft.com/office/drawing/2014/main" val="192186654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2408976350"/>
                    </a:ext>
                  </a:extLst>
                </a:gridCol>
              </a:tblGrid>
              <a:tr h="4073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5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274192"/>
                  </a:ext>
                </a:extLst>
              </a:tr>
            </a:tbl>
          </a:graphicData>
        </a:graphic>
      </p:graphicFrame>
      <p:sp>
        <p:nvSpPr>
          <p:cNvPr id="27" name="左大括弧 26">
            <a:extLst>
              <a:ext uri="{FF2B5EF4-FFF2-40B4-BE49-F238E27FC236}">
                <a16:creationId xmlns:a16="http://schemas.microsoft.com/office/drawing/2014/main" id="{21E4E071-C89D-C14F-8A1A-4DD39D30ACC1}"/>
              </a:ext>
            </a:extLst>
          </p:cNvPr>
          <p:cNvSpPr/>
          <p:nvPr/>
        </p:nvSpPr>
        <p:spPr>
          <a:xfrm rot="16200000">
            <a:off x="1747686" y="4569141"/>
            <a:ext cx="369332" cy="19606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29DA1B5B-8465-6941-A3AF-B1CA05E29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197693"/>
              </p:ext>
            </p:extLst>
          </p:nvPr>
        </p:nvGraphicFramePr>
        <p:xfrm>
          <a:off x="3229399" y="5809665"/>
          <a:ext cx="608238" cy="407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238">
                  <a:extLst>
                    <a:ext uri="{9D8B030D-6E8A-4147-A177-3AD203B41FA5}">
                      <a16:colId xmlns:a16="http://schemas.microsoft.com/office/drawing/2014/main" val="192186654"/>
                    </a:ext>
                  </a:extLst>
                </a:gridCol>
              </a:tblGrid>
              <a:tr h="4073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5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274192"/>
                  </a:ext>
                </a:extLst>
              </a:tr>
            </a:tbl>
          </a:graphicData>
        </a:graphic>
      </p:graphicFrame>
      <p:sp>
        <p:nvSpPr>
          <p:cNvPr id="29" name="文字方塊 28">
            <a:extLst>
              <a:ext uri="{FF2B5EF4-FFF2-40B4-BE49-F238E27FC236}">
                <a16:creationId xmlns:a16="http://schemas.microsoft.com/office/drawing/2014/main" id="{42FBA543-12C2-C245-AFC5-46A92D45B61B}"/>
              </a:ext>
            </a:extLst>
          </p:cNvPr>
          <p:cNvSpPr txBox="1"/>
          <p:nvPr/>
        </p:nvSpPr>
        <p:spPr>
          <a:xfrm>
            <a:off x="3827800" y="6216999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pivot</a:t>
            </a:r>
            <a:endParaRPr kumimoji="1" lang="zh-TW" altLang="en-US" dirty="0"/>
          </a:p>
        </p:txBody>
      </p:sp>
      <p:sp>
        <p:nvSpPr>
          <p:cNvPr id="30" name="菱形 29">
            <a:extLst>
              <a:ext uri="{FF2B5EF4-FFF2-40B4-BE49-F238E27FC236}">
                <a16:creationId xmlns:a16="http://schemas.microsoft.com/office/drawing/2014/main" id="{9EE0FD9F-0655-0D40-AF8B-AEA60041E745}"/>
              </a:ext>
            </a:extLst>
          </p:cNvPr>
          <p:cNvSpPr/>
          <p:nvPr/>
        </p:nvSpPr>
        <p:spPr>
          <a:xfrm>
            <a:off x="3952569" y="5790493"/>
            <a:ext cx="441435" cy="4309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B130C55-DAC4-9947-9F59-D46C8E69C1A1}"/>
              </a:ext>
            </a:extLst>
          </p:cNvPr>
          <p:cNvSpPr txBox="1"/>
          <p:nvPr/>
        </p:nvSpPr>
        <p:spPr>
          <a:xfrm>
            <a:off x="4999660" y="1447860"/>
            <a:ext cx="3299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quickSort</a:t>
            </a:r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([3, 5, 2, 6, 1, 4])</a:t>
            </a:r>
            <a:endParaRPr kumimoji="1" lang="zh-TW" altLang="en-US" sz="14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41AF4F9-6926-1C41-868D-23697CCF3D21}"/>
              </a:ext>
            </a:extLst>
          </p:cNvPr>
          <p:cNvSpPr txBox="1"/>
          <p:nvPr/>
        </p:nvSpPr>
        <p:spPr>
          <a:xfrm>
            <a:off x="4999660" y="2489891"/>
            <a:ext cx="5125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quickSort</a:t>
            </a:r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([3, 2, 1]) + [4] + quicksort([5, 6])</a:t>
            </a:r>
            <a:endParaRPr kumimoji="1" lang="zh-TW" altLang="en-US" sz="14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DB240F5-0CE1-1D48-839E-14F2BDFEE30B}"/>
              </a:ext>
            </a:extLst>
          </p:cNvPr>
          <p:cNvSpPr txBox="1"/>
          <p:nvPr/>
        </p:nvSpPr>
        <p:spPr>
          <a:xfrm>
            <a:off x="4999660" y="3569085"/>
            <a:ext cx="56621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quickSort</a:t>
            </a:r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([3, 2, 1]) + [4] + quicksort([5, 6])</a:t>
            </a:r>
          </a:p>
          <a:p>
            <a:endParaRPr kumimoji="1" lang="en-US" altLang="zh-TW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[1] + </a:t>
            </a:r>
            <a:r>
              <a:rPr kumimoji="1" lang="en-US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quickSort</a:t>
            </a:r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([3, 2]) + [4] + quicksort([5, 6])</a:t>
            </a:r>
          </a:p>
          <a:p>
            <a:endParaRPr kumimoji="1" lang="zh-TW" altLang="en-US" sz="14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242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11E8E5-C72F-D84E-8580-82018148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Quick Sort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0864D3E-FFBB-0747-9E6D-88CE0F975F20}"/>
              </a:ext>
            </a:extLst>
          </p:cNvPr>
          <p:cNvSpPr txBox="1"/>
          <p:nvPr/>
        </p:nvSpPr>
        <p:spPr>
          <a:xfrm>
            <a:off x="813149" y="1407037"/>
            <a:ext cx="7467109" cy="452431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﻿def </a:t>
            </a:r>
            <a:r>
              <a:rPr kumimoji="1" lang="en" altLang="zh-TW" sz="1600" b="1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quickSort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</a:t>
            </a:r>
            <a:r>
              <a:rPr kumimoji="1" lang="en" altLang="zh-TW" sz="16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len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en" altLang="zh-TW" sz="16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lst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&lt; 2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lst</a:t>
            </a:r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pivot =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lst.pop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left = []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right = []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for n in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if n &lt;= pivot: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left.append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else: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right.append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</a:t>
            </a:r>
            <a:r>
              <a:rPr kumimoji="1" lang="en" altLang="zh-TW" sz="16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quickSort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(left) + [pivot] + </a:t>
            </a:r>
            <a:r>
              <a:rPr kumimoji="1" lang="en" altLang="zh-TW" sz="16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quickSort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(right)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quickSort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([3, 5, 2, 6, 1, 4]))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FFE9195-34D4-CA44-BFBD-C7472245CE87}"/>
              </a:ext>
            </a:extLst>
          </p:cNvPr>
          <p:cNvSpPr txBox="1"/>
          <p:nvPr/>
        </p:nvSpPr>
        <p:spPr>
          <a:xfrm>
            <a:off x="813149" y="6063734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﻿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Output: [1, 2, 3, 4, 5, 6]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949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EBDDA6-F1B3-7B41-9948-CFF625AD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Merge Sort (</a:t>
            </a:r>
            <a:r>
              <a:rPr kumimoji="1" lang="zh-TW" altLang="en-US" dirty="0"/>
              <a:t>動畫演示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ACEC3BE-6061-414B-AEF8-21DA95C89D5E}"/>
              </a:ext>
            </a:extLst>
          </p:cNvPr>
          <p:cNvSpPr txBox="1"/>
          <p:nvPr/>
        </p:nvSpPr>
        <p:spPr>
          <a:xfrm>
            <a:off x="294195" y="1736519"/>
            <a:ext cx="6736139" cy="37548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kumimoji="1" lang="en" altLang="zh-TW" sz="14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merge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(start, mid, end):</a:t>
            </a:r>
          </a:p>
          <a:p>
            <a:r>
              <a:rPr kumimoji="1" lang="en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#if the direct merge is already sorted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[mid] &lt;= 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[mid+1]: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</a:p>
          <a:p>
            <a:r>
              <a:rPr kumimoji="1" lang="en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# Two pointers to maintain start of both arrays to merge 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start2 = mid + 1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while (start &lt;= mid) and (start2 &lt;= end):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if 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[start] &lt;= 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[start2]: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start += 1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else: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value = 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[start2]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arr.pop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(start2)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arr.insert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(start, value)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start += 1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mid += 1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start2 += 1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1D88C92-F0DF-C245-9E4F-D1E7FB2C6945}"/>
              </a:ext>
            </a:extLst>
          </p:cNvPr>
          <p:cNvSpPr txBox="1"/>
          <p:nvPr/>
        </p:nvSpPr>
        <p:spPr>
          <a:xfrm>
            <a:off x="7356155" y="1736519"/>
            <a:ext cx="4382189" cy="310854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kumimoji="1" lang="en" altLang="zh-TW" sz="1400" b="1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mergeSort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(l, r):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l &lt; r: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m = (l + r) // 2</a:t>
            </a:r>
          </a:p>
          <a:p>
            <a:r>
              <a:rPr kumimoji="1" lang="en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#Sort first and second halves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mergeSort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(l, m)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mergeSort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 + 1, r)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merge(l, m, r)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</a:p>
          <a:p>
            <a:endParaRPr kumimoji="1" lang="en" altLang="zh-TW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kumimoji="1" lang="en" altLang="zh-TW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main program</a:t>
            </a:r>
          </a:p>
          <a:p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[12, 11, 13, 5, 6, 7]</a:t>
            </a:r>
          </a:p>
          <a:p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mergeSort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(0, 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len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- 1)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kumimoji="1" lang="zh-TW" altLang="en-US" sz="14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240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24323F-4CFB-E145-859F-3009A8849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Tower of Hanoi (</a:t>
            </a:r>
            <a:r>
              <a:rPr kumimoji="1" lang="zh-TW" altLang="en-US" dirty="0"/>
              <a:t>河內塔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18BED3B-D6BE-1245-82E5-E21999152A1A}"/>
              </a:ext>
            </a:extLst>
          </p:cNvPr>
          <p:cNvGrpSpPr/>
          <p:nvPr/>
        </p:nvGrpSpPr>
        <p:grpSpPr>
          <a:xfrm>
            <a:off x="1340124" y="2374901"/>
            <a:ext cx="6682772" cy="2552700"/>
            <a:chOff x="1340124" y="2374901"/>
            <a:chExt cx="6682772" cy="25527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F7631FD-95EA-B34A-83C0-0315CC3BB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0496" y="2374901"/>
              <a:ext cx="6502400" cy="2552700"/>
            </a:xfrm>
            <a:prstGeom prst="rect">
              <a:avLst/>
            </a:prstGeom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D8468BFE-ACAB-D44A-9F35-01B487AE37FC}"/>
                </a:ext>
              </a:extLst>
            </p:cNvPr>
            <p:cNvSpPr txBox="1"/>
            <p:nvPr/>
          </p:nvSpPr>
          <p:spPr>
            <a:xfrm>
              <a:off x="2028497" y="2381908"/>
              <a:ext cx="532709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Pillar-A		  Pillar-B			Pillar-C</a:t>
              </a:r>
              <a:endPara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69335498-0285-104D-A2C2-51E0245935A5}"/>
                </a:ext>
              </a:extLst>
            </p:cNvPr>
            <p:cNvSpPr txBox="1"/>
            <p:nvPr/>
          </p:nvSpPr>
          <p:spPr>
            <a:xfrm>
              <a:off x="1340124" y="3208346"/>
              <a:ext cx="67839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Disk</a:t>
              </a:r>
            </a:p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</a:p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</a:p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</a:t>
              </a:r>
            </a:p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4</a:t>
              </a:r>
              <a:endPara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395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16E1CF-D7D2-F04F-9370-777A0B40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Tower of Hanoi (</a:t>
            </a:r>
            <a:r>
              <a:rPr kumimoji="1" lang="zh-TW" altLang="en-US" dirty="0"/>
              <a:t>河內塔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F162040-9B96-BD43-9FD5-DBDDE9707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530" y="0"/>
            <a:ext cx="490347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26A0DDC-806B-234C-9FC5-4929887AC1A8}"/>
              </a:ext>
            </a:extLst>
          </p:cNvPr>
          <p:cNvSpPr txBox="1"/>
          <p:nvPr/>
        </p:nvSpPr>
        <p:spPr>
          <a:xfrm>
            <a:off x="677334" y="1741214"/>
            <a:ext cx="6109365" cy="3785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﻿def </a:t>
            </a:r>
            <a:r>
              <a:rPr kumimoji="1" lang="en" altLang="zh-TW" sz="16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Hanoi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(n,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dst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global move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n != 0: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Hanoi(n-1, </a:t>
            </a:r>
            <a:r>
              <a:rPr kumimoji="1" lang="en" altLang="zh-TW" sz="16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kumimoji="1" lang="en" altLang="zh-TW" sz="16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kumimoji="1" lang="en" altLang="zh-TW" sz="16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dst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move += 1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print(f"(Move-{move:2d}) Disk-{n} from "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f"pillar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-{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 to pillar-{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dst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}")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Hanoi(n-1, </a:t>
            </a:r>
            <a:r>
              <a:rPr kumimoji="1" lang="en" altLang="zh-TW" sz="16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kumimoji="1" lang="en" altLang="zh-TW" sz="16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dst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kumimoji="1" lang="en" altLang="zh-TW" sz="16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main program    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move = 0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Hanoi(4, 'A', 'C', 'B')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445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ACF51-1C90-074D-9ED3-780A61E3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Tower of Hanoi (</a:t>
            </a:r>
            <a:r>
              <a:rPr kumimoji="1" lang="zh-TW" altLang="en-US" dirty="0"/>
              <a:t>河內塔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FD9D0D3-7B74-0B42-A67C-55193DD9CA69}"/>
              </a:ext>
            </a:extLst>
          </p:cNvPr>
          <p:cNvGrpSpPr/>
          <p:nvPr/>
        </p:nvGrpSpPr>
        <p:grpSpPr>
          <a:xfrm>
            <a:off x="5036363" y="1051228"/>
            <a:ext cx="7110703" cy="5649664"/>
            <a:chOff x="5036363" y="1051228"/>
            <a:chExt cx="7110703" cy="564966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519B9262-AD58-2846-ABAD-6CAE8D258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99" t="9635" r="6205" b="10694"/>
            <a:stretch/>
          </p:blipFill>
          <p:spPr>
            <a:xfrm>
              <a:off x="5036363" y="1185917"/>
              <a:ext cx="7110703" cy="5514975"/>
            </a:xfrm>
            <a:prstGeom prst="rect">
              <a:avLst/>
            </a:prstGeom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2327CE74-A146-3646-8458-3D9BE044A0F3}"/>
                </a:ext>
              </a:extLst>
            </p:cNvPr>
            <p:cNvSpPr txBox="1"/>
            <p:nvPr/>
          </p:nvSpPr>
          <p:spPr>
            <a:xfrm>
              <a:off x="6910552" y="1082200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(1)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7B7D008-8662-A449-96B3-8546C59C3973}"/>
                </a:ext>
              </a:extLst>
            </p:cNvPr>
            <p:cNvSpPr txBox="1"/>
            <p:nvPr/>
          </p:nvSpPr>
          <p:spPr>
            <a:xfrm>
              <a:off x="8568605" y="1051228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(2)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434BB3B8-FE4B-5148-9C74-492616E3D3D6}"/>
                </a:ext>
              </a:extLst>
            </p:cNvPr>
            <p:cNvSpPr txBox="1"/>
            <p:nvPr/>
          </p:nvSpPr>
          <p:spPr>
            <a:xfrm>
              <a:off x="10155574" y="1051228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(3)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84B7EEC-3754-5840-A962-25F068CAE0E3}"/>
                </a:ext>
              </a:extLst>
            </p:cNvPr>
            <p:cNvSpPr txBox="1"/>
            <p:nvPr/>
          </p:nvSpPr>
          <p:spPr>
            <a:xfrm>
              <a:off x="5302470" y="2504965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(4)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4E9830E1-2EB3-2A41-928C-0CF92F4BBAE7}"/>
                </a:ext>
              </a:extLst>
            </p:cNvPr>
            <p:cNvSpPr txBox="1"/>
            <p:nvPr/>
          </p:nvSpPr>
          <p:spPr>
            <a:xfrm>
              <a:off x="6910552" y="2504965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(5)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81AB0D39-AD5E-E54F-963E-95168031F4B0}"/>
                </a:ext>
              </a:extLst>
            </p:cNvPr>
            <p:cNvSpPr txBox="1"/>
            <p:nvPr/>
          </p:nvSpPr>
          <p:spPr>
            <a:xfrm>
              <a:off x="8568605" y="2504965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(6)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782CB9EA-15F1-1541-AB7B-2A8FB6241506}"/>
                </a:ext>
              </a:extLst>
            </p:cNvPr>
            <p:cNvSpPr txBox="1"/>
            <p:nvPr/>
          </p:nvSpPr>
          <p:spPr>
            <a:xfrm>
              <a:off x="10155574" y="2504965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(7)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358C1E04-5650-8C42-B568-14D25DC478AD}"/>
                </a:ext>
              </a:extLst>
            </p:cNvPr>
            <p:cNvSpPr txBox="1"/>
            <p:nvPr/>
          </p:nvSpPr>
          <p:spPr>
            <a:xfrm>
              <a:off x="5302470" y="3845205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(8)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343484A-018F-464E-8AC7-6F4792336891}"/>
                </a:ext>
              </a:extLst>
            </p:cNvPr>
            <p:cNvSpPr txBox="1"/>
            <p:nvPr/>
          </p:nvSpPr>
          <p:spPr>
            <a:xfrm>
              <a:off x="6901056" y="3845205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(9)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E32DFB5-9BED-9841-9E04-0FCE99AA7024}"/>
                </a:ext>
              </a:extLst>
            </p:cNvPr>
            <p:cNvSpPr txBox="1"/>
            <p:nvPr/>
          </p:nvSpPr>
          <p:spPr>
            <a:xfrm>
              <a:off x="8568605" y="3845205"/>
              <a:ext cx="678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(10)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4344807D-82DC-674B-9776-C95B94401B59}"/>
                </a:ext>
              </a:extLst>
            </p:cNvPr>
            <p:cNvSpPr txBox="1"/>
            <p:nvPr/>
          </p:nvSpPr>
          <p:spPr>
            <a:xfrm>
              <a:off x="10155574" y="3845205"/>
              <a:ext cx="678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(11)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689DD0B7-8A4E-3244-ABA8-94B6CB5714FC}"/>
                </a:ext>
              </a:extLst>
            </p:cNvPr>
            <p:cNvSpPr txBox="1"/>
            <p:nvPr/>
          </p:nvSpPr>
          <p:spPr>
            <a:xfrm>
              <a:off x="5302470" y="5163121"/>
              <a:ext cx="678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(12)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7BDEC7B3-CEC1-F246-9BE2-42EB6AA42711}"/>
                </a:ext>
              </a:extLst>
            </p:cNvPr>
            <p:cNvSpPr txBox="1"/>
            <p:nvPr/>
          </p:nvSpPr>
          <p:spPr>
            <a:xfrm>
              <a:off x="6910552" y="5163121"/>
              <a:ext cx="678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(13)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7A0F3A61-C1FD-F64F-81B6-67709043F987}"/>
                </a:ext>
              </a:extLst>
            </p:cNvPr>
            <p:cNvSpPr txBox="1"/>
            <p:nvPr/>
          </p:nvSpPr>
          <p:spPr>
            <a:xfrm>
              <a:off x="8564301" y="5163121"/>
              <a:ext cx="678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(14)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92BA29F0-A994-BE4E-8217-61D43728CCF2}"/>
                </a:ext>
              </a:extLst>
            </p:cNvPr>
            <p:cNvSpPr txBox="1"/>
            <p:nvPr/>
          </p:nvSpPr>
          <p:spPr>
            <a:xfrm>
              <a:off x="10155573" y="5163121"/>
              <a:ext cx="678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(15)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9CCE8A5C-9BE5-DA47-B4D7-D19204177F31}"/>
              </a:ext>
            </a:extLst>
          </p:cNvPr>
          <p:cNvSpPr txBox="1"/>
          <p:nvPr/>
        </p:nvSpPr>
        <p:spPr>
          <a:xfrm>
            <a:off x="280152" y="1420560"/>
            <a:ext cx="4802918" cy="33239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(Move- 1) Disk-1 from pillar-A to pillar-B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(Move- 2) Disk-2 from pillar-A to pillar-C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(Move- 3) Disk-1 from pillar-B to pillar-C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(Move- 4) Disk-3 from pillar-A to pillar-B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(Move- 5) Disk-1 from pillar-C to pillar-A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(Move- 6) Disk-2 from pillar-C to pillar-B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(Move- 7) Disk-1 from pillar-A to pillar-B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(Move- 8) Disk-4 from pillar-A to pillar-C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(Move- 9) Disk-1 from pillar-B to pillar-C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(Move-10) Disk-2 from pillar-B to pillar-A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(Move-11) Disk-1 from pillar-C to pillar-A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(Move-12) Disk-3 from pillar-B to pillar-C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(Move-13) Disk-1 from pillar-A to pillar-B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(Move-14) Disk-2 from pillar-A to pillar-C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(Move-15) Disk-1 from pillar-B to pillar-C</a:t>
            </a:r>
            <a:endParaRPr kumimoji="1" lang="zh-TW" altLang="en-US" sz="14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339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65B6A5-BEFB-9C4C-9E05-B6D9E4E4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kumimoji="1" lang="en-US" altLang="zh-TW" dirty="0"/>
            </a:br>
            <a:r>
              <a:rPr kumimoji="1" lang="en-US" altLang="zh-TW" dirty="0"/>
              <a:t>Binary Search</a:t>
            </a:r>
            <a:br>
              <a:rPr kumimoji="1" lang="en-US" altLang="zh-TW" dirty="0"/>
            </a:br>
            <a:r>
              <a:rPr kumimoji="1" lang="en-US" altLang="zh-TW" dirty="0"/>
              <a:t>(</a:t>
            </a:r>
            <a:r>
              <a:rPr kumimoji="1" lang="zh-TW" altLang="en-US" dirty="0"/>
              <a:t>動畫演示</a:t>
            </a:r>
            <a:r>
              <a:rPr kumimoji="1" lang="en-US" altLang="zh-TW" dirty="0"/>
              <a:t>)</a:t>
            </a:r>
            <a:br>
              <a:rPr kumimoji="1" lang="en-US" altLang="zh-TW" dirty="0"/>
            </a:b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DBCBDCD-7F49-9D4B-BD77-12964527F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AB80AF56-42EE-2144-8214-545BE79DD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410" y="1187668"/>
            <a:ext cx="6355255" cy="476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46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8152006-B1D0-9149-9924-FF25A363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kumimoji="1" lang="en-US" altLang="zh-TW" dirty="0"/>
            </a:br>
            <a:r>
              <a:rPr kumimoji="1" lang="en-US" altLang="zh-TW" dirty="0"/>
              <a:t>Divide &amp; Conquer</a:t>
            </a:r>
            <a:br>
              <a:rPr kumimoji="1" lang="en-US" altLang="zh-TW" dirty="0"/>
            </a:b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C227F38-87C0-0D48-93E9-4CC16194A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141076"/>
            <a:ext cx="8596668" cy="1900286"/>
          </a:xfrm>
        </p:spPr>
        <p:txBody>
          <a:bodyPr>
            <a:normAutofit/>
          </a:bodyPr>
          <a:lstStyle/>
          <a:p>
            <a:r>
              <a:rPr kumimoji="1" lang="zh-TW" altLang="en-US" sz="2400" dirty="0"/>
              <a:t>分治法 </a:t>
            </a:r>
            <a:r>
              <a:rPr kumimoji="1" lang="en-US" altLang="zh-TW" sz="2400" dirty="0"/>
              <a:t>/</a:t>
            </a:r>
            <a:r>
              <a:rPr kumimoji="1" lang="zh-TW" altLang="en-US" sz="2400" dirty="0"/>
              <a:t> 各個擊破法</a:t>
            </a:r>
          </a:p>
        </p:txBody>
      </p:sp>
    </p:spTree>
    <p:extLst>
      <p:ext uri="{BB962C8B-B14F-4D97-AF65-F5344CB8AC3E}">
        <p14:creationId xmlns:p14="http://schemas.microsoft.com/office/powerpoint/2010/main" val="131115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7E5C7D-2639-2E46-830C-2779920E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二元搜尋法</a:t>
            </a:r>
            <a:r>
              <a:rPr kumimoji="1" lang="en-US" altLang="zh-TW" dirty="0"/>
              <a:t>(Binary Search)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BB3E19-4E81-1A46-BBC0-BEDC58A5D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2400" dirty="0"/>
              <a:t>把問題搜尋的範圍</a:t>
            </a:r>
            <a:r>
              <a:rPr kumimoji="1" lang="en-US" altLang="zh-TW" sz="2400" dirty="0"/>
              <a:t>,</a:t>
            </a:r>
            <a:r>
              <a:rPr kumimoji="1" lang="zh-TW" altLang="en-US" sz="2400" dirty="0"/>
              <a:t> 每次</a:t>
            </a:r>
            <a:r>
              <a:rPr kumimoji="1" lang="zh-TW" altLang="en-US" sz="2400" dirty="0">
                <a:solidFill>
                  <a:srgbClr val="FF0000"/>
                </a:solidFill>
              </a:rPr>
              <a:t>縮小一半</a:t>
            </a:r>
            <a:r>
              <a:rPr kumimoji="1" lang="en-US" altLang="zh-TW" sz="2400" dirty="0"/>
              <a:t>,</a:t>
            </a:r>
            <a:r>
              <a:rPr kumimoji="1" lang="zh-TW" altLang="en-US" sz="2400" dirty="0"/>
              <a:t> 加快逼近答案</a:t>
            </a:r>
            <a:r>
              <a:rPr kumimoji="1" lang="en-US" altLang="zh-TW" sz="2400" dirty="0"/>
              <a:t>,</a:t>
            </a:r>
            <a:r>
              <a:rPr kumimoji="1" lang="zh-TW" altLang="en-US" sz="2400" dirty="0"/>
              <a:t> 效率很高</a:t>
            </a:r>
            <a:endParaRPr kumimoji="1" lang="en-US" altLang="zh-TW" sz="2400" dirty="0"/>
          </a:p>
          <a:p>
            <a:r>
              <a:rPr kumimoji="1" lang="zh-TW" altLang="en-US" sz="2400" dirty="0"/>
              <a:t>也可用於找出最佳解</a:t>
            </a:r>
            <a:endParaRPr kumimoji="1" lang="en-US" altLang="zh-TW" sz="2400" dirty="0"/>
          </a:p>
          <a:p>
            <a:r>
              <a:rPr kumimoji="1" lang="zh-TW" altLang="en-US" sz="2400" dirty="0"/>
              <a:t>搜尋前</a:t>
            </a:r>
            <a:r>
              <a:rPr kumimoji="1" lang="en-US" altLang="zh-TW" sz="2400" dirty="0"/>
              <a:t>,</a:t>
            </a:r>
            <a:r>
              <a:rPr kumimoji="1" lang="zh-TW" altLang="en-US" sz="2400" dirty="0"/>
              <a:t> 資料要</a:t>
            </a:r>
            <a:r>
              <a:rPr kumimoji="1" lang="zh-TW" altLang="en-US" sz="2400" dirty="0">
                <a:solidFill>
                  <a:srgbClr val="FF0000"/>
                </a:solidFill>
              </a:rPr>
              <a:t>先排序</a:t>
            </a:r>
          </a:p>
        </p:txBody>
      </p:sp>
    </p:spTree>
    <p:extLst>
      <p:ext uri="{BB962C8B-B14F-4D97-AF65-F5344CB8AC3E}">
        <p14:creationId xmlns:p14="http://schemas.microsoft.com/office/powerpoint/2010/main" val="3743527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E4FC36-FB14-AC41-8D65-17CC4317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Binary</a:t>
            </a:r>
            <a:r>
              <a:rPr kumimoji="1" lang="zh-TW" altLang="en-US" dirty="0"/>
              <a:t> </a:t>
            </a:r>
            <a:r>
              <a:rPr kumimoji="1" lang="en-US" altLang="zh-TW" dirty="0"/>
              <a:t>Search</a:t>
            </a:r>
            <a:r>
              <a:rPr kumimoji="1" lang="zh-TW" altLang="en-US" dirty="0"/>
              <a:t>搜尋資料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CD5F0E5-F15E-AB48-9FCB-49CF487E5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7061200" cy="4216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9B8AADD-1CA6-3D42-B9BA-90021091A826}"/>
              </a:ext>
            </a:extLst>
          </p:cNvPr>
          <p:cNvSpPr txBox="1"/>
          <p:nvPr/>
        </p:nvSpPr>
        <p:spPr>
          <a:xfrm>
            <a:off x="7856787" y="2044207"/>
            <a:ext cx="2834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0 5 10 70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0 2 4 59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59 Found at index-2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81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10B6A-7849-A946-97B0-BCAE8CDA0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分配糖果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F2DB29-E35E-B648-AE25-7B549566B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6029"/>
            <a:ext cx="8596668" cy="4595334"/>
          </a:xfrm>
        </p:spPr>
        <p:txBody>
          <a:bodyPr/>
          <a:lstStyle/>
          <a:p>
            <a:r>
              <a:rPr lang="zh-TW" altLang="en-US" dirty="0"/>
              <a:t>有</a:t>
            </a:r>
            <a:r>
              <a:rPr lang="en" altLang="zh-TW" dirty="0"/>
              <a:t>n</a:t>
            </a:r>
            <a:r>
              <a:rPr lang="zh-TW" altLang="en-US" dirty="0"/>
              <a:t>包不同口味的糖果要分給</a:t>
            </a:r>
            <a:r>
              <a:rPr lang="en" altLang="zh-TW" dirty="0"/>
              <a:t>m</a:t>
            </a:r>
            <a:r>
              <a:rPr lang="zh-TW" altLang="en-US" dirty="0"/>
              <a:t>個小朋友</a:t>
            </a:r>
            <a:r>
              <a:rPr lang="en-US" altLang="zh-TW" dirty="0"/>
              <a:t>,</a:t>
            </a:r>
            <a:r>
              <a:rPr lang="zh-TW" altLang="en-US" dirty="0"/>
              <a:t> 每包糖果的數量不同</a:t>
            </a:r>
            <a:r>
              <a:rPr lang="en-US" altLang="zh-TW" dirty="0"/>
              <a:t>,</a:t>
            </a:r>
            <a:r>
              <a:rPr lang="zh-TW" altLang="en-US" dirty="0"/>
              <a:t> 每個小朋友只接受同一口味的糖果</a:t>
            </a:r>
            <a:r>
              <a:rPr lang="en-US" altLang="zh-TW" dirty="0"/>
              <a:t>,</a:t>
            </a:r>
            <a:r>
              <a:rPr lang="zh-TW" altLang="en-US" dirty="0"/>
              <a:t> 小朋友只在乎數量是否一樣</a:t>
            </a:r>
            <a:r>
              <a:rPr lang="en-US" altLang="zh-TW" dirty="0"/>
              <a:t>,</a:t>
            </a:r>
            <a:r>
              <a:rPr lang="zh-TW" altLang="en-US" dirty="0"/>
              <a:t> 可以任意給同一口味的糖果</a:t>
            </a:r>
            <a:r>
              <a:rPr lang="en-US" altLang="zh-TW" dirty="0"/>
              <a:t>,</a:t>
            </a:r>
            <a:r>
              <a:rPr lang="zh-TW" altLang="en-US" dirty="0"/>
              <a:t> 若某包糖果數量較多</a:t>
            </a:r>
            <a:r>
              <a:rPr lang="en-US" altLang="zh-TW" dirty="0"/>
              <a:t>,</a:t>
            </a:r>
            <a:r>
              <a:rPr lang="zh-TW" altLang="en-US" dirty="0"/>
              <a:t> 就可以分給多個小朋友</a:t>
            </a:r>
            <a:r>
              <a:rPr lang="en-US" altLang="zh-TW" dirty="0"/>
              <a:t>,</a:t>
            </a:r>
            <a:r>
              <a:rPr lang="zh-TW" altLang="en-US" dirty="0"/>
              <a:t> 多出的可以不分配</a:t>
            </a:r>
            <a:r>
              <a:rPr lang="en-US" altLang="zh-TW" dirty="0"/>
              <a:t>,</a:t>
            </a:r>
            <a:r>
              <a:rPr lang="zh-TW" altLang="en-US" dirty="0"/>
              <a:t> 若某包糖果數量太少導致不能分配出去</a:t>
            </a:r>
            <a:r>
              <a:rPr lang="en-US" altLang="zh-TW" dirty="0"/>
              <a:t>,</a:t>
            </a:r>
            <a:r>
              <a:rPr lang="zh-TW" altLang="en-US" dirty="0"/>
              <a:t> 可要求每個小朋友最多可以拿幾顆糖果</a:t>
            </a:r>
            <a:r>
              <a:rPr lang="en-US" altLang="zh-TW" dirty="0"/>
              <a:t>.</a:t>
            </a:r>
          </a:p>
          <a:p>
            <a:r>
              <a:rPr lang="zh-TW" altLang="en-US" dirty="0"/>
              <a:t>輸入說明</a:t>
            </a:r>
            <a:r>
              <a:rPr lang="en-US" altLang="zh-TW" dirty="0"/>
              <a:t>:</a:t>
            </a:r>
            <a:r>
              <a:rPr lang="zh-TW" altLang="en-US" dirty="0"/>
              <a:t> 輸入</a:t>
            </a:r>
            <a:r>
              <a:rPr lang="en" altLang="zh-TW" dirty="0"/>
              <a:t>n</a:t>
            </a:r>
            <a:r>
              <a:rPr lang="zh-TW" altLang="en-US" dirty="0"/>
              <a:t>表示會輸入</a:t>
            </a:r>
            <a:r>
              <a:rPr lang="en" altLang="zh-TW" dirty="0"/>
              <a:t>n</a:t>
            </a:r>
            <a:r>
              <a:rPr lang="zh-TW" altLang="en-US" dirty="0"/>
              <a:t>包不同口味的糖果</a:t>
            </a:r>
            <a:r>
              <a:rPr lang="en-US" altLang="zh-TW" dirty="0"/>
              <a:t>,</a:t>
            </a:r>
            <a:r>
              <a:rPr lang="zh-TW" altLang="en-US" dirty="0"/>
              <a:t> 接著輸入</a:t>
            </a:r>
            <a:r>
              <a:rPr lang="en" altLang="zh-TW" dirty="0"/>
              <a:t>n</a:t>
            </a:r>
            <a:r>
              <a:rPr lang="zh-TW" altLang="en-US" dirty="0"/>
              <a:t>行</a:t>
            </a:r>
            <a:r>
              <a:rPr lang="en-US" altLang="zh-TW" dirty="0"/>
              <a:t>,</a:t>
            </a:r>
            <a:r>
              <a:rPr lang="zh-TW" altLang="en-US" dirty="0"/>
              <a:t> 每一行 一個數字</a:t>
            </a:r>
            <a:r>
              <a:rPr lang="en-US" altLang="zh-TW" dirty="0"/>
              <a:t>,</a:t>
            </a:r>
            <a:r>
              <a:rPr lang="zh-TW" altLang="en-US" dirty="0"/>
              <a:t>表示該包糖果的數量</a:t>
            </a:r>
            <a:r>
              <a:rPr lang="en-US" altLang="zh-TW" dirty="0"/>
              <a:t>,</a:t>
            </a:r>
            <a:r>
              <a:rPr lang="zh-TW" altLang="en-US" dirty="0"/>
              <a:t> 接著輸入</a:t>
            </a:r>
            <a:r>
              <a:rPr lang="en" altLang="zh-TW" dirty="0"/>
              <a:t>m,</a:t>
            </a:r>
            <a:r>
              <a:rPr lang="zh-TW" altLang="en-US" dirty="0"/>
              <a:t> 表示有幾個小朋友</a:t>
            </a:r>
            <a:r>
              <a:rPr lang="en-US" altLang="zh-TW" dirty="0"/>
              <a:t>.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14993D9-3BF1-C845-8A4E-D405EE45D752}"/>
              </a:ext>
            </a:extLst>
          </p:cNvPr>
          <p:cNvSpPr txBox="1"/>
          <p:nvPr/>
        </p:nvSpPr>
        <p:spPr>
          <a:xfrm>
            <a:off x="1137683" y="3801215"/>
            <a:ext cx="715772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candies = [10, 21, 16, 40, </a:t>
            </a:r>
            <a:r>
              <a:rPr kumimoji="1" lang="en" altLang="zh-TW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55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45, 35, 54, 33, 46]</a:t>
            </a:r>
          </a:p>
          <a:p>
            <a:endParaRPr kumimoji="1" lang="en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 =  0, mid = 27, high = 55	 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  9</a:t>
            </a:r>
            <a:endParaRPr kumimoji="1" lang="en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 =  0, mid = 13, high = 26	 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 23</a:t>
            </a:r>
            <a:endParaRPr kumimoji="1" lang="en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 = 14, mid = 20, high = 26	 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 13</a:t>
            </a:r>
            <a:endParaRPr kumimoji="1" lang="en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 = 21, mid = 23, high = 26	 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 10</a:t>
            </a:r>
          </a:p>
          <a:p>
            <a:endParaRPr kumimoji="1" lang="en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23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DD5902E-60BA-3C41-8EA4-7ED350390A98}"/>
              </a:ext>
            </a:extLst>
          </p:cNvPr>
          <p:cNvSpPr txBox="1"/>
          <p:nvPr/>
        </p:nvSpPr>
        <p:spPr>
          <a:xfrm>
            <a:off x="4803228" y="3480678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</a:t>
            </a:r>
            <a:endParaRPr kumimoji="1" lang="zh-TW" altLang="en-US" sz="1600" dirty="0">
              <a:solidFill>
                <a:srgbClr val="0070C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220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3B5D6CB-2AF5-5140-81DA-D49C4F381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74" y="107950"/>
            <a:ext cx="6604000" cy="6642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C8EAA6D-B52E-E441-851C-7199DA1BF720}"/>
              </a:ext>
            </a:extLst>
          </p:cNvPr>
          <p:cNvSpPr txBox="1"/>
          <p:nvPr/>
        </p:nvSpPr>
        <p:spPr>
          <a:xfrm>
            <a:off x="7805030" y="489342"/>
            <a:ext cx="1160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Output: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23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533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549C1E-8DEB-1148-BF53-322C2111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APCS 10603 </a:t>
            </a:r>
            <a:r>
              <a:rPr lang="zh-TW" altLang="en" dirty="0"/>
              <a:t>第</a:t>
            </a:r>
            <a:r>
              <a:rPr lang="en-US" altLang="zh-TW" dirty="0"/>
              <a:t>4</a:t>
            </a:r>
            <a:r>
              <a:rPr lang="zh-TW" altLang="en-US" dirty="0"/>
              <a:t>題 基地台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E8FE429-6361-AD4E-B5B2-B349C4D5465E}"/>
              </a:ext>
            </a:extLst>
          </p:cNvPr>
          <p:cNvSpPr txBox="1"/>
          <p:nvPr/>
        </p:nvSpPr>
        <p:spPr>
          <a:xfrm>
            <a:off x="677334" y="125174"/>
            <a:ext cx="5657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dirty="0">
                <a:hlinkClick r:id="rId2"/>
              </a:rPr>
              <a:t>https://zerojudge.tw/ShowProblem?problemid=c575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EF6EEE5-E474-E444-A6B7-32CE83AB38A9}"/>
              </a:ext>
            </a:extLst>
          </p:cNvPr>
          <p:cNvSpPr txBox="1"/>
          <p:nvPr/>
        </p:nvSpPr>
        <p:spPr>
          <a:xfrm>
            <a:off x="5339255" y="37942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E5770C-FC84-094E-A68A-CBF7046F5E21}"/>
              </a:ext>
            </a:extLst>
          </p:cNvPr>
          <p:cNvSpPr txBox="1"/>
          <p:nvPr/>
        </p:nvSpPr>
        <p:spPr>
          <a:xfrm>
            <a:off x="766641" y="1534063"/>
            <a:ext cx="3023585" cy="35394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kumimoji="1" lang="en" altLang="zh-TW" sz="16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(x):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count = 1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end = P[0] + x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for p in P: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if p &lt;= end: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pass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else: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end = p + x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count += 1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count &lt;= K: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True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False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BA8C004-0DC7-1947-9E57-FDA60CE9A51A}"/>
              </a:ext>
            </a:extLst>
          </p:cNvPr>
          <p:cNvSpPr txBox="1"/>
          <p:nvPr/>
        </p:nvSpPr>
        <p:spPr>
          <a:xfrm>
            <a:off x="4467448" y="1534063"/>
            <a:ext cx="6479659" cy="501675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True: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try: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N, K = map(int, input().strip().split())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P = list(map(int, input().strip().split()))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P = </a:t>
            </a:r>
            <a:r>
              <a:rPr kumimoji="1" lang="en" altLang="zh-TW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sorted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(list(set(P)))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L = 1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 = (P[-1] - P[0]) // K + 1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while L &lt; R:</a:t>
            </a:r>
          </a:p>
          <a:p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M = (L + R) // 2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if </a:t>
            </a:r>
            <a:r>
              <a:rPr kumimoji="1" lang="en" altLang="zh-TW" sz="16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(M):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R = M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else: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L = M + 1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print(R)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except: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break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414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23F535-5F2A-4643-87F7-7F9C8585B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Exercise: UVa</a:t>
            </a:r>
            <a:r>
              <a:rPr kumimoji="1" lang="zh-TW" altLang="en-US" dirty="0"/>
              <a:t> </a:t>
            </a:r>
            <a:r>
              <a:rPr kumimoji="1" lang="en-US" altLang="zh-TW" dirty="0"/>
              <a:t>Challenges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E5EAEF-160F-2C49-93A3-5A111F6F5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5229"/>
            <a:ext cx="8596668" cy="4286134"/>
          </a:xfrm>
        </p:spPr>
        <p:txBody>
          <a:bodyPr>
            <a:normAutofit/>
          </a:bodyPr>
          <a:lstStyle/>
          <a:p>
            <a:r>
              <a:rPr lang="en" altLang="zh-TW" dirty="0"/>
              <a:t>c002: 10696 - f91</a:t>
            </a:r>
          </a:p>
          <a:p>
            <a:r>
              <a:rPr lang="en" altLang="zh-TW" dirty="0">
                <a:hlinkClick r:id="rId2"/>
              </a:rPr>
              <a:t>https://zerojudge.tw/ShowProblem?problemid=c002</a:t>
            </a:r>
            <a:endParaRPr lang="en" altLang="zh-TW" dirty="0"/>
          </a:p>
          <a:p>
            <a:r>
              <a:rPr lang="en" altLang="zh-TW" dirty="0"/>
              <a:t>d636: </a:t>
            </a:r>
            <a:r>
              <a:rPr lang="zh-TW" altLang="en-US" dirty="0"/>
              <a:t>大爆炸</a:t>
            </a:r>
            <a:r>
              <a:rPr lang="en" altLang="zh-TW" dirty="0"/>
              <a:t>bomb</a:t>
            </a:r>
          </a:p>
          <a:p>
            <a:r>
              <a:rPr lang="en" altLang="zh-TW" dirty="0">
                <a:hlinkClick r:id="rId3"/>
              </a:rPr>
              <a:t>https://zerojudge.tw/ShowProblem?problemid=d636</a:t>
            </a:r>
            <a:endParaRPr lang="en" altLang="zh-TW" dirty="0"/>
          </a:p>
          <a:p>
            <a:r>
              <a:rPr lang="en" altLang="zh-TW" dirty="0"/>
              <a:t>d613: Prime Gap</a:t>
            </a:r>
          </a:p>
          <a:p>
            <a:r>
              <a:rPr lang="en" altLang="zh-TW" dirty="0">
                <a:hlinkClick r:id="rId4"/>
              </a:rPr>
              <a:t>https://zerojudge.tw/ShowProblem?problemid=d613</a:t>
            </a:r>
            <a:endParaRPr lang="en" altLang="zh-TW" dirty="0"/>
          </a:p>
          <a:p>
            <a:r>
              <a:rPr lang="en" altLang="zh-TW" dirty="0"/>
              <a:t>00374 - Big Mod</a:t>
            </a:r>
          </a:p>
          <a:p>
            <a:r>
              <a:rPr lang="en" altLang="zh-TW" dirty="0">
                <a:hlinkClick r:id="rId5"/>
              </a:rPr>
              <a:t>https://onlinejudge.org/index.php?option=com_onlinejudge&amp;Itemid=8&amp;page=show_problem&amp;problem=310</a:t>
            </a:r>
            <a:endParaRPr lang="en" altLang="zh-TW" dirty="0"/>
          </a:p>
          <a:p>
            <a:r>
              <a:rPr lang="en" altLang="zh-TW" dirty="0"/>
              <a:t>(TLE) 11495 - Bubbles and Buckets</a:t>
            </a:r>
          </a:p>
          <a:p>
            <a:r>
              <a:rPr lang="en" altLang="zh-TW" dirty="0">
                <a:hlinkClick r:id="rId6"/>
              </a:rPr>
              <a:t>https://zerojudge.tw/ShowProblem?problemid=d195</a:t>
            </a:r>
            <a:endParaRPr lang="en" altLang="zh-TW" dirty="0"/>
          </a:p>
          <a:p>
            <a:endParaRPr lang="en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6328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402366-188C-CC47-8B94-9D149FFC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分治法</a:t>
            </a:r>
            <a:r>
              <a:rPr kumimoji="1" lang="en-US" altLang="zh-TW" dirty="0"/>
              <a:t>(Divide and Conquer)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C73751-7A71-3646-A0B3-C09DD9358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59" y="1722474"/>
            <a:ext cx="8596668" cy="4525926"/>
          </a:xfrm>
        </p:spPr>
        <p:txBody>
          <a:bodyPr>
            <a:normAutofit/>
          </a:bodyPr>
          <a:lstStyle/>
          <a:p>
            <a:r>
              <a:rPr kumimoji="1" lang="en-US" altLang="zh-TW" sz="2000" dirty="0"/>
              <a:t>Divide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(top-down)</a:t>
            </a:r>
          </a:p>
          <a:p>
            <a:pPr lvl="1"/>
            <a:r>
              <a:rPr kumimoji="1" lang="zh-TW" altLang="en-US" sz="1800" dirty="0"/>
              <a:t>把大問題</a:t>
            </a:r>
            <a:r>
              <a:rPr kumimoji="1" lang="zh-TW" altLang="en-US" sz="1800" dirty="0">
                <a:solidFill>
                  <a:srgbClr val="FF0000"/>
                </a:solidFill>
              </a:rPr>
              <a:t>切割</a:t>
            </a:r>
            <a:r>
              <a:rPr kumimoji="1" lang="zh-TW" altLang="en-US" sz="1800" dirty="0"/>
              <a:t>成二或多個小問題</a:t>
            </a:r>
            <a:endParaRPr kumimoji="1" lang="en-US" altLang="zh-TW" sz="1800" dirty="0"/>
          </a:p>
          <a:p>
            <a:r>
              <a:rPr kumimoji="1" lang="en-US" altLang="zh-TW" sz="2000" dirty="0"/>
              <a:t>Conquer (bottom-up)</a:t>
            </a:r>
          </a:p>
          <a:p>
            <a:pPr lvl="1"/>
            <a:r>
              <a:rPr kumimoji="1" lang="zh-TW" altLang="en-US" sz="1800" dirty="0"/>
              <a:t>把小問題的解答</a:t>
            </a:r>
            <a:r>
              <a:rPr kumimoji="1" lang="zh-TW" altLang="en-US" sz="1800" dirty="0">
                <a:solidFill>
                  <a:srgbClr val="FF0000"/>
                </a:solidFill>
              </a:rPr>
              <a:t>組合</a:t>
            </a:r>
            <a:r>
              <a:rPr kumimoji="1" lang="zh-TW" altLang="en-US" sz="1800" dirty="0"/>
              <a:t>成大問題的解答</a:t>
            </a:r>
            <a:endParaRPr kumimoji="1" lang="en-US" altLang="zh-TW" sz="1800" dirty="0"/>
          </a:p>
          <a:p>
            <a:endParaRPr kumimoji="1" lang="en-US" altLang="zh-TW" sz="2000" dirty="0"/>
          </a:p>
          <a:p>
            <a:r>
              <a:rPr kumimoji="1" lang="en-US" altLang="zh-TW" sz="2000" dirty="0"/>
              <a:t>Recursion (</a:t>
            </a:r>
            <a:r>
              <a:rPr kumimoji="1" lang="zh-TW" altLang="en-US" sz="2000" dirty="0"/>
              <a:t>遞迴</a:t>
            </a:r>
            <a:r>
              <a:rPr kumimoji="1" lang="en-US" altLang="zh-TW" sz="2000" dirty="0"/>
              <a:t>)</a:t>
            </a:r>
            <a:r>
              <a:rPr kumimoji="1" lang="zh-TW" altLang="en-US" sz="2000" dirty="0"/>
              <a:t> 就是分治法的一種</a:t>
            </a:r>
            <a:endParaRPr kumimoji="1" lang="en-US" altLang="zh-TW" sz="2000" dirty="0"/>
          </a:p>
          <a:p>
            <a:endParaRPr kumimoji="1" lang="en-US" altLang="zh-TW" sz="2000" dirty="0"/>
          </a:p>
          <a:p>
            <a:r>
              <a:rPr kumimoji="1" lang="zh-TW" altLang="en-US" sz="2000" dirty="0"/>
              <a:t>但有些問題利用分治法來解題</a:t>
            </a:r>
            <a:r>
              <a:rPr kumimoji="1" lang="en-US" altLang="zh-TW" sz="2000" dirty="0"/>
              <a:t>,</a:t>
            </a:r>
            <a:r>
              <a:rPr kumimoji="1" lang="zh-TW" altLang="en-US" sz="2000" dirty="0"/>
              <a:t> 可能效率不好</a:t>
            </a:r>
            <a:endParaRPr kumimoji="1" lang="en-US" altLang="zh-TW" sz="2000" dirty="0"/>
          </a:p>
          <a:p>
            <a:pPr lvl="1"/>
            <a:r>
              <a:rPr kumimoji="1" lang="zh-TW" altLang="en-US" sz="1800" dirty="0"/>
              <a:t>切割出來的</a:t>
            </a:r>
            <a:r>
              <a:rPr kumimoji="1" lang="zh-TW" altLang="en-US" sz="1800" dirty="0">
                <a:solidFill>
                  <a:srgbClr val="0070C0"/>
                </a:solidFill>
              </a:rPr>
              <a:t>子問題</a:t>
            </a:r>
            <a:r>
              <a:rPr kumimoji="1" lang="zh-TW" altLang="en-US" sz="1800" dirty="0"/>
              <a:t>跟原本的問題</a:t>
            </a:r>
            <a:r>
              <a:rPr kumimoji="1" lang="zh-TW" altLang="en-US" sz="1800" dirty="0">
                <a:solidFill>
                  <a:srgbClr val="0070C0"/>
                </a:solidFill>
              </a:rPr>
              <a:t>複雜度差不多</a:t>
            </a:r>
            <a:endParaRPr kumimoji="1" lang="en-US" altLang="zh-TW" sz="1800" dirty="0">
              <a:solidFill>
                <a:srgbClr val="0070C0"/>
              </a:solidFill>
            </a:endParaRPr>
          </a:p>
          <a:p>
            <a:pPr lvl="1"/>
            <a:r>
              <a:rPr kumimoji="1" lang="zh-TW" altLang="en-US" sz="1800" dirty="0"/>
              <a:t>子問題衍生出太多</a:t>
            </a:r>
            <a:r>
              <a:rPr kumimoji="1" lang="zh-TW" altLang="en-US" sz="1800" dirty="0">
                <a:solidFill>
                  <a:srgbClr val="0070C0"/>
                </a:solidFill>
              </a:rPr>
              <a:t>重複計算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F1874EE-7292-1F40-843E-BBED1CF9E913}"/>
              </a:ext>
            </a:extLst>
          </p:cNvPr>
          <p:cNvSpPr txBox="1"/>
          <p:nvPr/>
        </p:nvSpPr>
        <p:spPr>
          <a:xfrm>
            <a:off x="6694450" y="2520025"/>
            <a:ext cx="2579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000" dirty="0">
                <a:solidFill>
                  <a:schemeClr val="accent1"/>
                </a:solidFill>
              </a:rPr>
              <a:t>各個擊破</a:t>
            </a:r>
            <a:r>
              <a:rPr kumimoji="1" lang="en-US" altLang="zh-TW" sz="4000" dirty="0">
                <a:solidFill>
                  <a:schemeClr val="accent1"/>
                </a:solidFill>
              </a:rPr>
              <a:t> !</a:t>
            </a:r>
            <a:endParaRPr kumimoji="1" lang="zh-TW" altLang="en-US" sz="4000" dirty="0">
              <a:solidFill>
                <a:schemeClr val="accent1"/>
              </a:solidFill>
            </a:endParaRPr>
          </a:p>
        </p:txBody>
      </p:sp>
      <p:sp>
        <p:nvSpPr>
          <p:cNvPr id="5" name="右大括弧 4">
            <a:extLst>
              <a:ext uri="{FF2B5EF4-FFF2-40B4-BE49-F238E27FC236}">
                <a16:creationId xmlns:a16="http://schemas.microsoft.com/office/drawing/2014/main" id="{67ECF786-5969-D546-88A8-8F3648BA98CB}"/>
              </a:ext>
            </a:extLst>
          </p:cNvPr>
          <p:cNvSpPr/>
          <p:nvPr/>
        </p:nvSpPr>
        <p:spPr>
          <a:xfrm>
            <a:off x="6096000" y="1722474"/>
            <a:ext cx="378372" cy="23029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6297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6231A-33D3-F24F-BE73-FDB1F66DB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分割農地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7F81FD-07D9-8C43-83C7-5E5165C42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8593"/>
            <a:ext cx="8596668" cy="4422769"/>
          </a:xfrm>
        </p:spPr>
        <p:txBody>
          <a:bodyPr>
            <a:normAutofit/>
          </a:bodyPr>
          <a:lstStyle/>
          <a:p>
            <a:r>
              <a:rPr kumimoji="1" lang="zh-TW" altLang="en-US" sz="2400" dirty="0"/>
              <a:t>有一位農夫想把他的農地分割成數塊「正方形」的農地</a:t>
            </a:r>
            <a:r>
              <a:rPr kumimoji="1" lang="en-US" altLang="zh-TW" sz="2400" dirty="0"/>
              <a:t>,</a:t>
            </a:r>
            <a:r>
              <a:rPr kumimoji="1" lang="zh-TW" altLang="en-US" sz="2400" dirty="0"/>
              <a:t> 但又希望每塊農地的面積越大越好</a:t>
            </a:r>
            <a:endParaRPr kumimoji="1" lang="en-US" altLang="zh-TW" sz="2400" dirty="0"/>
          </a:p>
          <a:p>
            <a:r>
              <a:rPr kumimoji="1" lang="en-US" altLang="zh-TW" sz="2400" dirty="0"/>
              <a:t>L = 1680, W = 640</a:t>
            </a:r>
          </a:p>
          <a:p>
            <a:endParaRPr kumimoji="1" lang="en-US" altLang="zh-TW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0A072B-C771-A745-88CA-630D318AB84E}"/>
              </a:ext>
            </a:extLst>
          </p:cNvPr>
          <p:cNvSpPr/>
          <p:nvPr/>
        </p:nvSpPr>
        <p:spPr>
          <a:xfrm>
            <a:off x="1124605" y="3429000"/>
            <a:ext cx="6048000" cy="230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3482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B03CE75-F006-B348-BA90-D877CE60F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33" y="102914"/>
            <a:ext cx="8596668" cy="1320800"/>
          </a:xfrm>
        </p:spPr>
        <p:txBody>
          <a:bodyPr/>
          <a:lstStyle/>
          <a:p>
            <a:r>
              <a:rPr kumimoji="1" lang="zh-TW" altLang="en-US" dirty="0"/>
              <a:t>分割農地</a:t>
            </a:r>
            <a:br>
              <a:rPr kumimoji="1" lang="en-US" altLang="zh-TW" dirty="0"/>
            </a:br>
            <a:r>
              <a:rPr kumimoji="1" lang="zh-TW" altLang="en-US" dirty="0"/>
              <a:t>歐幾里德演算法</a:t>
            </a:r>
            <a:r>
              <a:rPr kumimoji="1" lang="en-US" altLang="zh-TW" dirty="0"/>
              <a:t>(Euclid’s Algorithm)</a:t>
            </a:r>
            <a:endParaRPr kumimoji="1"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D8EF87C-4B07-F248-BB9C-DD3C2F5F41A0}"/>
              </a:ext>
            </a:extLst>
          </p:cNvPr>
          <p:cNvGrpSpPr/>
          <p:nvPr/>
        </p:nvGrpSpPr>
        <p:grpSpPr>
          <a:xfrm>
            <a:off x="633274" y="1394372"/>
            <a:ext cx="6850726" cy="2818765"/>
            <a:chOff x="0" y="1930400"/>
            <a:chExt cx="6850726" cy="281876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05A7555-3894-1246-9138-EBD23DFD2CDC}"/>
                </a:ext>
              </a:extLst>
            </p:cNvPr>
            <p:cNvSpPr/>
            <p:nvPr/>
          </p:nvSpPr>
          <p:spPr>
            <a:xfrm>
              <a:off x="802726" y="1930400"/>
              <a:ext cx="6048000" cy="23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652BCC2-F35E-7F46-B480-09D6E0C862C5}"/>
                </a:ext>
              </a:extLst>
            </p:cNvPr>
            <p:cNvSpPr/>
            <p:nvPr/>
          </p:nvSpPr>
          <p:spPr>
            <a:xfrm>
              <a:off x="808900" y="1930400"/>
              <a:ext cx="2304000" cy="230400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2A2BA14-391A-0048-8982-EE3BB05D532B}"/>
                </a:ext>
              </a:extLst>
            </p:cNvPr>
            <p:cNvSpPr/>
            <p:nvPr/>
          </p:nvSpPr>
          <p:spPr>
            <a:xfrm>
              <a:off x="3112900" y="1940910"/>
              <a:ext cx="2304000" cy="2304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2EA9C68-D71A-EF49-ABD8-986FAC6C31EA}"/>
                </a:ext>
              </a:extLst>
            </p:cNvPr>
            <p:cNvSpPr txBox="1"/>
            <p:nvPr/>
          </p:nvSpPr>
          <p:spPr>
            <a:xfrm>
              <a:off x="0" y="2795994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640</a:t>
              </a:r>
              <a:endParaRPr kumimoji="1" lang="zh-TW" altLang="en-US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D84F73B-B689-154E-A2BB-016EB1CC2EEA}"/>
                </a:ext>
              </a:extLst>
            </p:cNvPr>
            <p:cNvSpPr txBox="1"/>
            <p:nvPr/>
          </p:nvSpPr>
          <p:spPr>
            <a:xfrm>
              <a:off x="1685824" y="4379833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640</a:t>
              </a:r>
              <a:endParaRPr kumimoji="1" lang="zh-TW" altLang="en-US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35C5EE6D-4A9B-9849-827D-0E91CEACA9E0}"/>
                </a:ext>
              </a:extLst>
            </p:cNvPr>
            <p:cNvSpPr txBox="1"/>
            <p:nvPr/>
          </p:nvSpPr>
          <p:spPr>
            <a:xfrm>
              <a:off x="3989824" y="4376368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640</a:t>
              </a:r>
              <a:endParaRPr kumimoji="1" lang="zh-TW" altLang="en-US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58649BA-FD17-774A-91FE-578CBC4D3D80}"/>
                </a:ext>
              </a:extLst>
            </p:cNvPr>
            <p:cNvSpPr txBox="1"/>
            <p:nvPr/>
          </p:nvSpPr>
          <p:spPr>
            <a:xfrm>
              <a:off x="5907309" y="4362393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400</a:t>
              </a:r>
              <a:endParaRPr kumimoji="1" lang="zh-TW" altLang="en-US" dirty="0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BBCF2117-BF7D-074D-94EB-EB6294A60DB4}"/>
              </a:ext>
            </a:extLst>
          </p:cNvPr>
          <p:cNvSpPr/>
          <p:nvPr/>
        </p:nvSpPr>
        <p:spPr>
          <a:xfrm>
            <a:off x="6044000" y="4323690"/>
            <a:ext cx="1440000" cy="230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E33BB23-13C7-444A-AB7C-27CFC29CFFB9}"/>
              </a:ext>
            </a:extLst>
          </p:cNvPr>
          <p:cNvSpPr/>
          <p:nvPr/>
        </p:nvSpPr>
        <p:spPr>
          <a:xfrm>
            <a:off x="6044000" y="4323690"/>
            <a:ext cx="1440000" cy="1440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1DF76C7-6985-3241-ACC2-44F6EE1E43CA}"/>
              </a:ext>
            </a:extLst>
          </p:cNvPr>
          <p:cNvSpPr txBox="1"/>
          <p:nvPr/>
        </p:nvSpPr>
        <p:spPr>
          <a:xfrm>
            <a:off x="5349958" y="485902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400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082FEA6-32B1-E848-8A31-7E807CF99987}"/>
              </a:ext>
            </a:extLst>
          </p:cNvPr>
          <p:cNvSpPr txBox="1"/>
          <p:nvPr/>
        </p:nvSpPr>
        <p:spPr>
          <a:xfrm>
            <a:off x="5335042" y="6009166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240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22013E2-63E3-A447-A591-94E4AAD22622}"/>
              </a:ext>
            </a:extLst>
          </p:cNvPr>
          <p:cNvSpPr txBox="1"/>
          <p:nvPr/>
        </p:nvSpPr>
        <p:spPr>
          <a:xfrm>
            <a:off x="8242666" y="1428969"/>
            <a:ext cx="2555508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 = 1680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 = 640</a:t>
            </a:r>
          </a:p>
          <a:p>
            <a:endParaRPr kumimoji="1" lang="en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L % W != 0: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L, W = W, L%W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print(W)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65B0EF3-7AD9-8248-869D-16A4F6E8EF87}"/>
              </a:ext>
            </a:extLst>
          </p:cNvPr>
          <p:cNvSpPr txBox="1"/>
          <p:nvPr/>
        </p:nvSpPr>
        <p:spPr>
          <a:xfrm>
            <a:off x="8242666" y="3626212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Output: 80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049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6C17AB-0657-6948-9822-8D836142C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 of a list</a:t>
            </a:r>
            <a:endParaRPr kumimoji="1" lang="zh-TW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67C44A7-4B7D-0440-8904-DE5BEC339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219267"/>
              </p:ext>
            </p:extLst>
          </p:nvPr>
        </p:nvGraphicFramePr>
        <p:xfrm>
          <a:off x="677334" y="1476411"/>
          <a:ext cx="8128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86602724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5967289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9858947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11162994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6902872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95556962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442995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index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2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3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4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5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675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num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2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4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6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8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10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12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796173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7B21C936-B391-A042-AD16-909ECFC74D30}"/>
              </a:ext>
            </a:extLst>
          </p:cNvPr>
          <p:cNvSpPr txBox="1"/>
          <p:nvPr/>
        </p:nvSpPr>
        <p:spPr>
          <a:xfrm>
            <a:off x="677334" y="3011709"/>
            <a:ext cx="4751622" cy="28007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recursion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 = [2, 4, 6, 8, 10, 12]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kumimoji="1" lang="en" altLang="zh-TW" sz="1600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mySum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len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== 1: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[0]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lst.pop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+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mySum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mySum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(num))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02C3508-1552-5740-8603-D5875CF7BA75}"/>
              </a:ext>
            </a:extLst>
          </p:cNvPr>
          <p:cNvSpPr txBox="1"/>
          <p:nvPr/>
        </p:nvSpPr>
        <p:spPr>
          <a:xfrm>
            <a:off x="5880124" y="3011709"/>
            <a:ext cx="3393878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iterative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 = [2, 4, 6, 8, 10, 12]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 = 0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n in num: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Sum += n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print(Sum)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619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EA84CD-5560-B94D-BC50-19F3222E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N! (</a:t>
            </a:r>
            <a:r>
              <a:rPr kumimoji="1" lang="zh-TW" altLang="en-US" dirty="0"/>
              <a:t>階乘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5375876-DB4F-EA48-9BB3-18A8C8E30CEA}"/>
              </a:ext>
            </a:extLst>
          </p:cNvPr>
          <p:cNvSpPr txBox="1"/>
          <p:nvPr/>
        </p:nvSpPr>
        <p:spPr>
          <a:xfrm>
            <a:off x="774166" y="1607693"/>
            <a:ext cx="5584104" cy="453970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= 1000</a:t>
            </a:r>
          </a:p>
          <a:p>
            <a:endParaRPr kumimoji="1" lang="en" altLang="zh-TW" sz="1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7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solution 1 - iterative</a:t>
            </a:r>
          </a:p>
          <a:p>
            <a:r>
              <a:rPr kumimoji="1" lang="en" altLang="zh-TW" sz="1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ans</a:t>
            </a:r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1</a:t>
            </a:r>
          </a:p>
          <a:p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</a:t>
            </a:r>
            <a:r>
              <a:rPr kumimoji="1" lang="en" altLang="zh-TW" sz="1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range(2, N+1):</a:t>
            </a:r>
          </a:p>
          <a:p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kumimoji="1" lang="en" altLang="zh-TW" sz="1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ans</a:t>
            </a:r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*= </a:t>
            </a:r>
            <a:r>
              <a:rPr kumimoji="1" lang="en" altLang="zh-TW" sz="1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endParaRPr kumimoji="1" lang="en" altLang="zh-TW" sz="1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</a:t>
            </a:r>
            <a:r>
              <a:rPr kumimoji="1" lang="en" altLang="zh-TW" sz="1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ans</a:t>
            </a:r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endParaRPr kumimoji="1" lang="en" altLang="zh-TW" sz="1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kumimoji="1" lang="en" altLang="zh-TW" sz="1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7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#solution2 – divide &amp; conquer (recursion)</a:t>
            </a:r>
          </a:p>
          <a:p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kumimoji="1" lang="en" altLang="zh-TW" sz="17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(n):</a:t>
            </a:r>
          </a:p>
          <a:p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kumimoji="1" lang="en" altLang="zh-TW" sz="17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n == 1:</a:t>
            </a:r>
          </a:p>
          <a:p>
            <a:r>
              <a:rPr kumimoji="1" lang="en" altLang="zh-TW" sz="17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1</a:t>
            </a:r>
          </a:p>
          <a:p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else:</a:t>
            </a:r>
          </a:p>
          <a:p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</a:t>
            </a:r>
            <a:r>
              <a:rPr kumimoji="1" lang="en" altLang="zh-TW" sz="17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* F(n-1)</a:t>
            </a:r>
          </a:p>
          <a:p>
            <a:endParaRPr kumimoji="1" lang="en" altLang="zh-TW" sz="1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print(F(N))</a:t>
            </a:r>
            <a:endParaRPr kumimoji="1" lang="zh-TW" altLang="en-US" sz="17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1CA3F91-84A1-5D48-AA63-A81E7EC1D700}"/>
              </a:ext>
            </a:extLst>
          </p:cNvPr>
          <p:cNvSpPr txBox="1"/>
          <p:nvPr/>
        </p:nvSpPr>
        <p:spPr>
          <a:xfrm>
            <a:off x="6455102" y="4688100"/>
            <a:ext cx="43813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-US" altLang="zh-TW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1000!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1000 x 999 x 998 x … x 3 x 2 x 1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1000 x </a:t>
            </a:r>
            <a:r>
              <a:rPr kumimoji="1" lang="en-US" altLang="zh-TW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999!</a:t>
            </a:r>
            <a:endParaRPr kumimoji="1" lang="zh-TW" altLang="en-US" sz="1600" dirty="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853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CBBB67-CBF6-0D48-8D7D-45166BBA5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F(4) = 4! (</a:t>
            </a:r>
            <a:r>
              <a:rPr kumimoji="1" lang="zh-TW" altLang="en-US" dirty="0"/>
              <a:t>階乘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300BA154-4972-1A44-87EC-D4185567AF24}"/>
              </a:ext>
            </a:extLst>
          </p:cNvPr>
          <p:cNvGrpSpPr/>
          <p:nvPr/>
        </p:nvGrpSpPr>
        <p:grpSpPr>
          <a:xfrm>
            <a:off x="677334" y="1803347"/>
            <a:ext cx="8015719" cy="4443161"/>
            <a:chOff x="677334" y="1805239"/>
            <a:chExt cx="8015719" cy="4443161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6BFE2A4F-9E1D-DD47-A171-D06EE9A12D10}"/>
                </a:ext>
              </a:extLst>
            </p:cNvPr>
            <p:cNvSpPr txBox="1"/>
            <p:nvPr/>
          </p:nvSpPr>
          <p:spPr>
            <a:xfrm>
              <a:off x="2277380" y="2790602"/>
              <a:ext cx="1912703" cy="58477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F(4):</a:t>
              </a:r>
            </a:p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Ans = 4 * F(3)</a:t>
              </a: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6D40BE66-EA14-A34A-9903-CDFEA97FE3E7}"/>
                </a:ext>
              </a:extLst>
            </p:cNvPr>
            <p:cNvSpPr txBox="1"/>
            <p:nvPr/>
          </p:nvSpPr>
          <p:spPr>
            <a:xfrm>
              <a:off x="882381" y="2040228"/>
              <a:ext cx="678391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F(4)</a:t>
              </a:r>
            </a:p>
          </p:txBody>
        </p:sp>
        <p:cxnSp>
          <p:nvCxnSpPr>
            <p:cNvPr id="7" name="肘形接點 6">
              <a:extLst>
                <a:ext uri="{FF2B5EF4-FFF2-40B4-BE49-F238E27FC236}">
                  <a16:creationId xmlns:a16="http://schemas.microsoft.com/office/drawing/2014/main" id="{99ABD7D6-113B-AF44-9943-6DEB90B747BF}"/>
                </a:ext>
              </a:extLst>
            </p:cNvPr>
            <p:cNvCxnSpPr>
              <a:cxnSpLocks/>
              <a:stCxn id="5" idx="3"/>
              <a:endCxn id="4" idx="0"/>
            </p:cNvCxnSpPr>
            <p:nvPr/>
          </p:nvCxnSpPr>
          <p:spPr>
            <a:xfrm>
              <a:off x="1560772" y="2209505"/>
              <a:ext cx="1672960" cy="58109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A65ABDB-B664-F240-8009-C69F9CA6033A}"/>
                </a:ext>
              </a:extLst>
            </p:cNvPr>
            <p:cNvSpPr txBox="1"/>
            <p:nvPr/>
          </p:nvSpPr>
          <p:spPr>
            <a:xfrm>
              <a:off x="3911739" y="3730853"/>
              <a:ext cx="1912703" cy="58477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F(3):</a:t>
              </a:r>
            </a:p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Ans = 3 * F(2)</a:t>
              </a:r>
            </a:p>
          </p:txBody>
        </p:sp>
        <p:cxnSp>
          <p:nvCxnSpPr>
            <p:cNvPr id="10" name="肘形接點 9">
              <a:extLst>
                <a:ext uri="{FF2B5EF4-FFF2-40B4-BE49-F238E27FC236}">
                  <a16:creationId xmlns:a16="http://schemas.microsoft.com/office/drawing/2014/main" id="{6462E543-5894-B940-9658-6074F97A3D33}"/>
                </a:ext>
              </a:extLst>
            </p:cNvPr>
            <p:cNvCxnSpPr>
              <a:cxnSpLocks/>
              <a:stCxn id="4" idx="3"/>
              <a:endCxn id="9" idx="0"/>
            </p:cNvCxnSpPr>
            <p:nvPr/>
          </p:nvCxnSpPr>
          <p:spPr>
            <a:xfrm>
              <a:off x="4190083" y="3082990"/>
              <a:ext cx="678008" cy="64786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000D0D1D-16DC-4F4B-8507-28BA080E016E}"/>
                </a:ext>
              </a:extLst>
            </p:cNvPr>
            <p:cNvSpPr txBox="1"/>
            <p:nvPr/>
          </p:nvSpPr>
          <p:spPr>
            <a:xfrm>
              <a:off x="5514566" y="4671104"/>
              <a:ext cx="1912703" cy="58477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F(2):</a:t>
              </a:r>
            </a:p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Ans = 2 * F(1)</a:t>
              </a:r>
            </a:p>
          </p:txBody>
        </p:sp>
        <p:cxnSp>
          <p:nvCxnSpPr>
            <p:cNvPr id="14" name="肘形接點 13">
              <a:extLst>
                <a:ext uri="{FF2B5EF4-FFF2-40B4-BE49-F238E27FC236}">
                  <a16:creationId xmlns:a16="http://schemas.microsoft.com/office/drawing/2014/main" id="{116DF9BE-C6F1-A549-A64F-EFCC33FADB50}"/>
                </a:ext>
              </a:extLst>
            </p:cNvPr>
            <p:cNvCxnSpPr>
              <a:cxnSpLocks/>
              <a:stCxn id="9" idx="3"/>
              <a:endCxn id="13" idx="0"/>
            </p:cNvCxnSpPr>
            <p:nvPr/>
          </p:nvCxnSpPr>
          <p:spPr>
            <a:xfrm>
              <a:off x="5824442" y="4023241"/>
              <a:ext cx="646476" cy="64786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0935A8B3-0679-3C40-BA61-7069F79D3268}"/>
                </a:ext>
              </a:extLst>
            </p:cNvPr>
            <p:cNvSpPr txBox="1"/>
            <p:nvPr/>
          </p:nvSpPr>
          <p:spPr>
            <a:xfrm>
              <a:off x="7520937" y="5586681"/>
              <a:ext cx="1172116" cy="58477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F(1):</a:t>
              </a:r>
            </a:p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return 1</a:t>
              </a:r>
            </a:p>
          </p:txBody>
        </p:sp>
        <p:cxnSp>
          <p:nvCxnSpPr>
            <p:cNvPr id="18" name="肘形接點 17">
              <a:extLst>
                <a:ext uri="{FF2B5EF4-FFF2-40B4-BE49-F238E27FC236}">
                  <a16:creationId xmlns:a16="http://schemas.microsoft.com/office/drawing/2014/main" id="{2B2CE178-2ECB-7340-9C1D-F1F48283E02C}"/>
                </a:ext>
              </a:extLst>
            </p:cNvPr>
            <p:cNvCxnSpPr>
              <a:cxnSpLocks/>
              <a:stCxn id="13" idx="3"/>
              <a:endCxn id="17" idx="0"/>
            </p:cNvCxnSpPr>
            <p:nvPr/>
          </p:nvCxnSpPr>
          <p:spPr>
            <a:xfrm>
              <a:off x="7427269" y="4963492"/>
              <a:ext cx="679726" cy="62318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弧線 32">
              <a:extLst>
                <a:ext uri="{FF2B5EF4-FFF2-40B4-BE49-F238E27FC236}">
                  <a16:creationId xmlns:a16="http://schemas.microsoft.com/office/drawing/2014/main" id="{7CEE0EA6-4F3F-4845-ADA5-6517DA720098}"/>
                </a:ext>
              </a:extLst>
            </p:cNvPr>
            <p:cNvSpPr/>
            <p:nvPr/>
          </p:nvSpPr>
          <p:spPr>
            <a:xfrm flipH="1" flipV="1">
              <a:off x="6338783" y="4791549"/>
              <a:ext cx="2006371" cy="1261241"/>
            </a:xfrm>
            <a:prstGeom prst="arc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弧線 33">
              <a:extLst>
                <a:ext uri="{FF2B5EF4-FFF2-40B4-BE49-F238E27FC236}">
                  <a16:creationId xmlns:a16="http://schemas.microsoft.com/office/drawing/2014/main" id="{DCCC5CF4-D6A1-FF43-9AB8-C5293F3587E2}"/>
                </a:ext>
              </a:extLst>
            </p:cNvPr>
            <p:cNvSpPr/>
            <p:nvPr/>
          </p:nvSpPr>
          <p:spPr>
            <a:xfrm flipH="1" flipV="1">
              <a:off x="4332412" y="3816927"/>
              <a:ext cx="2006371" cy="1261241"/>
            </a:xfrm>
            <a:prstGeom prst="arc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弧線 34">
              <a:extLst>
                <a:ext uri="{FF2B5EF4-FFF2-40B4-BE49-F238E27FC236}">
                  <a16:creationId xmlns:a16="http://schemas.microsoft.com/office/drawing/2014/main" id="{99E1431F-1574-DA4F-9E7F-1C20EBB0199C}"/>
                </a:ext>
              </a:extLst>
            </p:cNvPr>
            <p:cNvSpPr/>
            <p:nvPr/>
          </p:nvSpPr>
          <p:spPr>
            <a:xfrm flipH="1" flipV="1">
              <a:off x="2727955" y="2864167"/>
              <a:ext cx="2006371" cy="1261241"/>
            </a:xfrm>
            <a:prstGeom prst="arc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弧線 35">
              <a:extLst>
                <a:ext uri="{FF2B5EF4-FFF2-40B4-BE49-F238E27FC236}">
                  <a16:creationId xmlns:a16="http://schemas.microsoft.com/office/drawing/2014/main" id="{92E95C92-6187-5D4A-9B1B-B54950759E0C}"/>
                </a:ext>
              </a:extLst>
            </p:cNvPr>
            <p:cNvSpPr/>
            <p:nvPr/>
          </p:nvSpPr>
          <p:spPr>
            <a:xfrm flipH="1" flipV="1">
              <a:off x="1221577" y="1864241"/>
              <a:ext cx="2006371" cy="1261241"/>
            </a:xfrm>
            <a:prstGeom prst="arc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1854488C-DC42-2540-B79B-51C5EA592DD5}"/>
                </a:ext>
              </a:extLst>
            </p:cNvPr>
            <p:cNvSpPr txBox="1"/>
            <p:nvPr/>
          </p:nvSpPr>
          <p:spPr>
            <a:xfrm>
              <a:off x="6428129" y="5879068"/>
              <a:ext cx="306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B899D666-86D0-5046-98F8-179F49838036}"/>
                </a:ext>
              </a:extLst>
            </p:cNvPr>
            <p:cNvSpPr txBox="1"/>
            <p:nvPr/>
          </p:nvSpPr>
          <p:spPr>
            <a:xfrm>
              <a:off x="4375840" y="4905754"/>
              <a:ext cx="306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endParaRPr kumimoji="1" lang="zh-TW" altLang="en-US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81DF53BB-E94C-DD4A-B569-F922993E45CD}"/>
                </a:ext>
              </a:extLst>
            </p:cNvPr>
            <p:cNvSpPr txBox="1"/>
            <p:nvPr/>
          </p:nvSpPr>
          <p:spPr>
            <a:xfrm>
              <a:off x="2802141" y="3946296"/>
              <a:ext cx="306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6</a:t>
              </a:r>
              <a:endParaRPr kumimoji="1" lang="zh-TW" altLang="en-US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DDE1877E-DC75-D944-B243-AF7E9AF8F95F}"/>
                </a:ext>
              </a:extLst>
            </p:cNvPr>
            <p:cNvSpPr txBox="1"/>
            <p:nvPr/>
          </p:nvSpPr>
          <p:spPr>
            <a:xfrm>
              <a:off x="1069152" y="2910811"/>
              <a:ext cx="603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24</a:t>
              </a:r>
              <a:endParaRPr kumimoji="1" lang="zh-TW" altLang="en-US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15CF653B-7C0C-684A-85B0-74FD7C969059}"/>
                </a:ext>
              </a:extLst>
            </p:cNvPr>
            <p:cNvSpPr/>
            <p:nvPr/>
          </p:nvSpPr>
          <p:spPr>
            <a:xfrm>
              <a:off x="1732306" y="1805239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1</a:t>
              </a:r>
              <a:endParaRPr kumimoji="1" lang="zh-TW" altLang="en-US" dirty="0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0CFC0737-23DD-6A41-A54D-FA18FACD9864}"/>
                </a:ext>
              </a:extLst>
            </p:cNvPr>
            <p:cNvSpPr/>
            <p:nvPr/>
          </p:nvSpPr>
          <p:spPr>
            <a:xfrm>
              <a:off x="4375840" y="2647385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2</a:t>
              </a:r>
              <a:endParaRPr kumimoji="1" lang="zh-TW" altLang="en-US" dirty="0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FB398D5D-425D-4C47-BCA8-583765A2936A}"/>
                </a:ext>
              </a:extLst>
            </p:cNvPr>
            <p:cNvSpPr/>
            <p:nvPr/>
          </p:nvSpPr>
          <p:spPr>
            <a:xfrm>
              <a:off x="5942617" y="359389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3</a:t>
              </a:r>
              <a:endParaRPr kumimoji="1" lang="zh-TW" altLang="en-US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25903A4D-94FF-6244-A784-3ACA1D6DF4B5}"/>
                </a:ext>
              </a:extLst>
            </p:cNvPr>
            <p:cNvSpPr/>
            <p:nvPr/>
          </p:nvSpPr>
          <p:spPr>
            <a:xfrm>
              <a:off x="7581447" y="4553352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4</a:t>
              </a:r>
              <a:endParaRPr kumimoji="1" lang="zh-TW" altLang="en-US" dirty="0"/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1D630C7C-2887-B44B-BA53-28AE7C6B989F}"/>
                </a:ext>
              </a:extLst>
            </p:cNvPr>
            <p:cNvSpPr/>
            <p:nvPr/>
          </p:nvSpPr>
          <p:spPr>
            <a:xfrm>
              <a:off x="6021295" y="5870335"/>
              <a:ext cx="360000" cy="36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5</a:t>
              </a:r>
              <a:endParaRPr kumimoji="1" lang="zh-TW" altLang="en-US" dirty="0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21FD0C8A-FAE7-DB47-BADE-193EBBFAEDC2}"/>
                </a:ext>
              </a:extLst>
            </p:cNvPr>
            <p:cNvSpPr/>
            <p:nvPr/>
          </p:nvSpPr>
          <p:spPr>
            <a:xfrm>
              <a:off x="3999146" y="4884041"/>
              <a:ext cx="360000" cy="36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6</a:t>
              </a:r>
              <a:endParaRPr kumimoji="1" lang="zh-TW" altLang="en-US" dirty="0"/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E625AA55-7EDF-9A41-B2AE-AFF03042623C}"/>
                </a:ext>
              </a:extLst>
            </p:cNvPr>
            <p:cNvSpPr/>
            <p:nvPr/>
          </p:nvSpPr>
          <p:spPr>
            <a:xfrm>
              <a:off x="2411805" y="3952724"/>
              <a:ext cx="360000" cy="36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7</a:t>
              </a:r>
              <a:endParaRPr kumimoji="1" lang="zh-TW" altLang="en-US" dirty="0"/>
            </a:p>
          </p:txBody>
        </p:sp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50754572-E0B7-A243-B87B-E856222F27D9}"/>
                </a:ext>
              </a:extLst>
            </p:cNvPr>
            <p:cNvSpPr/>
            <p:nvPr/>
          </p:nvSpPr>
          <p:spPr>
            <a:xfrm>
              <a:off x="677334" y="2910811"/>
              <a:ext cx="360000" cy="36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8</a:t>
              </a:r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9659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106D9-2CED-644E-BB1E-1436DB122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F(3) = 3! (</a:t>
            </a:r>
            <a:r>
              <a:rPr kumimoji="1" lang="zh-TW" altLang="en-US" dirty="0"/>
              <a:t>階乘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E75D6C4C-A514-0D47-82B8-20D6CA5F7AD7}"/>
              </a:ext>
            </a:extLst>
          </p:cNvPr>
          <p:cNvGrpSpPr/>
          <p:nvPr/>
        </p:nvGrpSpPr>
        <p:grpSpPr>
          <a:xfrm>
            <a:off x="1543160" y="3210652"/>
            <a:ext cx="1449466" cy="3137624"/>
            <a:chOff x="10250423" y="2554518"/>
            <a:chExt cx="1386585" cy="2960897"/>
          </a:xfrm>
        </p:grpSpPr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67A45809-1FEA-6D44-9609-2A017B513511}"/>
                </a:ext>
              </a:extLst>
            </p:cNvPr>
            <p:cNvSpPr/>
            <p:nvPr/>
          </p:nvSpPr>
          <p:spPr>
            <a:xfrm>
              <a:off x="10250423" y="2554518"/>
              <a:ext cx="720000" cy="72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6</a:t>
              </a:r>
              <a:endParaRPr kumimoji="1" lang="zh-TW" altLang="en-US" sz="14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F21DDF15-5590-E341-A2AD-D2B5F3E2A14B}"/>
                </a:ext>
              </a:extLst>
            </p:cNvPr>
            <p:cNvSpPr/>
            <p:nvPr/>
          </p:nvSpPr>
          <p:spPr>
            <a:xfrm>
              <a:off x="10250423" y="3717944"/>
              <a:ext cx="720000" cy="72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endParaRPr kumimoji="1" lang="zh-TW" altLang="en-US" sz="14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6D7E5375-4510-3144-BB30-A4160EA58F1D}"/>
                </a:ext>
              </a:extLst>
            </p:cNvPr>
            <p:cNvCxnSpPr>
              <a:cxnSpLocks/>
              <a:stCxn id="13" idx="4"/>
              <a:endCxn id="15" idx="0"/>
            </p:cNvCxnSpPr>
            <p:nvPr/>
          </p:nvCxnSpPr>
          <p:spPr>
            <a:xfrm>
              <a:off x="10610423" y="3274518"/>
              <a:ext cx="0" cy="443426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D128F155-AD28-F94E-98B1-E4B2F5664B4A}"/>
                </a:ext>
              </a:extLst>
            </p:cNvPr>
            <p:cNvSpPr/>
            <p:nvPr/>
          </p:nvSpPr>
          <p:spPr>
            <a:xfrm>
              <a:off x="10250423" y="4795415"/>
              <a:ext cx="720000" cy="72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  <a:endParaRPr kumimoji="1" lang="zh-TW" altLang="en-US" sz="14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90B75F09-2AB3-F94D-94E5-ED42F457C1A9}"/>
                </a:ext>
              </a:extLst>
            </p:cNvPr>
            <p:cNvCxnSpPr>
              <a:cxnSpLocks/>
              <a:stCxn id="15" idx="4"/>
              <a:endCxn id="17" idx="0"/>
            </p:cNvCxnSpPr>
            <p:nvPr/>
          </p:nvCxnSpPr>
          <p:spPr>
            <a:xfrm>
              <a:off x="10610423" y="4437944"/>
              <a:ext cx="0" cy="35747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7328D35D-7089-6E4E-B57D-86775B252299}"/>
                </a:ext>
              </a:extLst>
            </p:cNvPr>
            <p:cNvSpPr txBox="1"/>
            <p:nvPr/>
          </p:nvSpPr>
          <p:spPr>
            <a:xfrm>
              <a:off x="11060120" y="2759041"/>
              <a:ext cx="576888" cy="348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n=3</a:t>
              </a:r>
              <a:endParaRPr kumimoji="1" lang="zh-TW" altLang="en-US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BF665FEB-7583-B345-9365-3A5391112C95}"/>
                </a:ext>
              </a:extLst>
            </p:cNvPr>
            <p:cNvSpPr txBox="1"/>
            <p:nvPr/>
          </p:nvSpPr>
          <p:spPr>
            <a:xfrm>
              <a:off x="11060120" y="3912050"/>
              <a:ext cx="576888" cy="348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n=2</a:t>
              </a:r>
              <a:endParaRPr kumimoji="1" lang="zh-TW" altLang="en-US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28436132-318C-BB47-9466-71C4240FDD91}"/>
                </a:ext>
              </a:extLst>
            </p:cNvPr>
            <p:cNvSpPr txBox="1"/>
            <p:nvPr/>
          </p:nvSpPr>
          <p:spPr>
            <a:xfrm>
              <a:off x="11053531" y="4974305"/>
              <a:ext cx="576888" cy="348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n=1</a:t>
              </a:r>
              <a:endParaRPr kumimoji="1" lang="zh-TW" altLang="en-US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cxnSp>
          <p:nvCxnSpPr>
            <p:cNvPr id="23" name="曲線接點 22">
              <a:extLst>
                <a:ext uri="{FF2B5EF4-FFF2-40B4-BE49-F238E27FC236}">
                  <a16:creationId xmlns:a16="http://schemas.microsoft.com/office/drawing/2014/main" id="{6D6DC9F3-4D25-A94B-9C72-B0A7DCBEA440}"/>
                </a:ext>
              </a:extLst>
            </p:cNvPr>
            <p:cNvCxnSpPr>
              <a:stCxn id="17" idx="2"/>
              <a:endCxn id="15" idx="2"/>
            </p:cNvCxnSpPr>
            <p:nvPr/>
          </p:nvCxnSpPr>
          <p:spPr>
            <a:xfrm rot="10800000">
              <a:off x="10250423" y="4077945"/>
              <a:ext cx="12700" cy="1077471"/>
            </a:xfrm>
            <a:prstGeom prst="curvedConnector3">
              <a:avLst>
                <a:gd name="adj1" fmla="val 3041378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曲線接點 23">
              <a:extLst>
                <a:ext uri="{FF2B5EF4-FFF2-40B4-BE49-F238E27FC236}">
                  <a16:creationId xmlns:a16="http://schemas.microsoft.com/office/drawing/2014/main" id="{770CF9E7-B058-904A-8BA5-57882C3A7918}"/>
                </a:ext>
              </a:extLst>
            </p:cNvPr>
            <p:cNvCxnSpPr>
              <a:cxnSpLocks/>
              <a:stCxn id="15" idx="2"/>
              <a:endCxn id="13" idx="2"/>
            </p:cNvCxnSpPr>
            <p:nvPr/>
          </p:nvCxnSpPr>
          <p:spPr>
            <a:xfrm rot="10800000">
              <a:off x="10250423" y="2914518"/>
              <a:ext cx="12700" cy="1163426"/>
            </a:xfrm>
            <a:prstGeom prst="curvedConnector3">
              <a:avLst>
                <a:gd name="adj1" fmla="val 3289654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D2922C7-A208-B348-929F-6C9B300F9E6B}"/>
              </a:ext>
            </a:extLst>
          </p:cNvPr>
          <p:cNvSpPr txBox="1"/>
          <p:nvPr/>
        </p:nvSpPr>
        <p:spPr>
          <a:xfrm>
            <a:off x="765140" y="1465700"/>
            <a:ext cx="3270447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kumimoji="1" lang="en" altLang="zh-TW" sz="16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kumimoji="1" lang="en" altLang="zh-TW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n == 1:</a:t>
            </a:r>
          </a:p>
          <a:p>
            <a:r>
              <a:rPr kumimoji="1" lang="en" altLang="zh-TW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1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* F(n-1)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1984DEC6-59D5-304D-8F89-D67EA2AAFCCB}"/>
              </a:ext>
            </a:extLst>
          </p:cNvPr>
          <p:cNvGrpSpPr/>
          <p:nvPr/>
        </p:nvGrpSpPr>
        <p:grpSpPr>
          <a:xfrm>
            <a:off x="8228803" y="849904"/>
            <a:ext cx="907107" cy="439182"/>
            <a:chOff x="5745546" y="3445841"/>
            <a:chExt cx="907107" cy="414243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07A15501-3C35-DA4C-984B-A791C46BD1E1}"/>
                </a:ext>
              </a:extLst>
            </p:cNvPr>
            <p:cNvSpPr txBox="1"/>
            <p:nvPr/>
          </p:nvSpPr>
          <p:spPr>
            <a:xfrm>
              <a:off x="5759668" y="3656350"/>
              <a:ext cx="442881" cy="203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BBE27E05-BAEE-3E4C-8525-6B936F4BA568}"/>
                </a:ext>
              </a:extLst>
            </p:cNvPr>
            <p:cNvSpPr txBox="1"/>
            <p:nvPr/>
          </p:nvSpPr>
          <p:spPr>
            <a:xfrm>
              <a:off x="6209772" y="3656350"/>
              <a:ext cx="442881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59620AF9-048D-5F47-9CD4-362C612EBAA4}"/>
                </a:ext>
              </a:extLst>
            </p:cNvPr>
            <p:cNvSpPr txBox="1"/>
            <p:nvPr/>
          </p:nvSpPr>
          <p:spPr>
            <a:xfrm>
              <a:off x="5745546" y="3445841"/>
              <a:ext cx="900000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69FA757-470F-544F-9F92-CEFD8155E48D}"/>
              </a:ext>
            </a:extLst>
          </p:cNvPr>
          <p:cNvSpPr txBox="1"/>
          <p:nvPr/>
        </p:nvSpPr>
        <p:spPr>
          <a:xfrm>
            <a:off x="8032704" y="374732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Call stack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C10F8D4-B89C-2D4C-9E2A-0E86F144FFA6}"/>
              </a:ext>
            </a:extLst>
          </p:cNvPr>
          <p:cNvSpPr txBox="1"/>
          <p:nvPr/>
        </p:nvSpPr>
        <p:spPr>
          <a:xfrm>
            <a:off x="4966393" y="713286"/>
            <a:ext cx="290015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F(3)</a:t>
            </a: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n == 1:</a:t>
            </a: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else: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return 3 * F(2)</a:t>
            </a: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----------------------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F(2)</a:t>
            </a: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n == 1:</a:t>
            </a: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else: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return 2 * F(1)</a:t>
            </a: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----------------------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F(1)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1f n == 1: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1</a:t>
            </a: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D34B287B-826A-A049-9C73-DB68D8A14818}"/>
              </a:ext>
            </a:extLst>
          </p:cNvPr>
          <p:cNvGrpSpPr/>
          <p:nvPr/>
        </p:nvGrpSpPr>
        <p:grpSpPr>
          <a:xfrm>
            <a:off x="8242924" y="2330489"/>
            <a:ext cx="900000" cy="439182"/>
            <a:chOff x="5756056" y="3445841"/>
            <a:chExt cx="900000" cy="414243"/>
          </a:xfrm>
        </p:grpSpPr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AC6752A5-43FD-EB4D-93DA-B670DB23F218}"/>
                </a:ext>
              </a:extLst>
            </p:cNvPr>
            <p:cNvSpPr txBox="1"/>
            <p:nvPr/>
          </p:nvSpPr>
          <p:spPr>
            <a:xfrm>
              <a:off x="5759668" y="3656350"/>
              <a:ext cx="442881" cy="203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B66ACE0C-ACA8-FE44-A26D-0D935C4E5C01}"/>
                </a:ext>
              </a:extLst>
            </p:cNvPr>
            <p:cNvSpPr txBox="1"/>
            <p:nvPr/>
          </p:nvSpPr>
          <p:spPr>
            <a:xfrm>
              <a:off x="6209772" y="3656350"/>
              <a:ext cx="442881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3DFB49C8-EB8B-204F-82E8-E06C950AFC5D}"/>
                </a:ext>
              </a:extLst>
            </p:cNvPr>
            <p:cNvSpPr txBox="1"/>
            <p:nvPr/>
          </p:nvSpPr>
          <p:spPr>
            <a:xfrm>
              <a:off x="5756056" y="3445841"/>
              <a:ext cx="900000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85EC28E7-CA8A-8748-A84E-CBF2A7BD7AD0}"/>
              </a:ext>
            </a:extLst>
          </p:cNvPr>
          <p:cNvGrpSpPr/>
          <p:nvPr/>
        </p:nvGrpSpPr>
        <p:grpSpPr>
          <a:xfrm>
            <a:off x="8246373" y="1831550"/>
            <a:ext cx="900000" cy="439182"/>
            <a:chOff x="5756056" y="3445841"/>
            <a:chExt cx="900000" cy="414243"/>
          </a:xfrm>
        </p:grpSpPr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1C205A40-A13B-A64B-B917-4A2A7252B5F3}"/>
                </a:ext>
              </a:extLst>
            </p:cNvPr>
            <p:cNvSpPr txBox="1"/>
            <p:nvPr/>
          </p:nvSpPr>
          <p:spPr>
            <a:xfrm>
              <a:off x="5759668" y="3656350"/>
              <a:ext cx="442881" cy="203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A88C3E09-0241-3A46-9A3F-087B74222570}"/>
                </a:ext>
              </a:extLst>
            </p:cNvPr>
            <p:cNvSpPr txBox="1"/>
            <p:nvPr/>
          </p:nvSpPr>
          <p:spPr>
            <a:xfrm>
              <a:off x="6209772" y="3656350"/>
              <a:ext cx="442881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7C558494-C1A1-454B-8022-1942145A6511}"/>
                </a:ext>
              </a:extLst>
            </p:cNvPr>
            <p:cNvSpPr txBox="1"/>
            <p:nvPr/>
          </p:nvSpPr>
          <p:spPr>
            <a:xfrm>
              <a:off x="5756056" y="3445841"/>
              <a:ext cx="900000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7690B2BF-9A32-0A47-B7D9-171945176311}"/>
              </a:ext>
            </a:extLst>
          </p:cNvPr>
          <p:cNvGrpSpPr/>
          <p:nvPr/>
        </p:nvGrpSpPr>
        <p:grpSpPr>
          <a:xfrm>
            <a:off x="8253538" y="4326829"/>
            <a:ext cx="900000" cy="439182"/>
            <a:chOff x="5756056" y="3445841"/>
            <a:chExt cx="900000" cy="414243"/>
          </a:xfrm>
        </p:grpSpPr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F1721FF7-0BBF-7F45-BB56-F648269A0BF7}"/>
                </a:ext>
              </a:extLst>
            </p:cNvPr>
            <p:cNvSpPr txBox="1"/>
            <p:nvPr/>
          </p:nvSpPr>
          <p:spPr>
            <a:xfrm>
              <a:off x="5759668" y="3656350"/>
              <a:ext cx="442881" cy="203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663A390B-9D50-BA4E-87FE-23AF7FB99227}"/>
                </a:ext>
              </a:extLst>
            </p:cNvPr>
            <p:cNvSpPr txBox="1"/>
            <p:nvPr/>
          </p:nvSpPr>
          <p:spPr>
            <a:xfrm>
              <a:off x="6209772" y="3656350"/>
              <a:ext cx="442881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56361471-7B9C-6D4B-A654-6584CA781F00}"/>
                </a:ext>
              </a:extLst>
            </p:cNvPr>
            <p:cNvSpPr txBox="1"/>
            <p:nvPr/>
          </p:nvSpPr>
          <p:spPr>
            <a:xfrm>
              <a:off x="5756056" y="3445841"/>
              <a:ext cx="900000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2F5BFD96-759C-DC43-B63B-312D392AC076}"/>
              </a:ext>
            </a:extLst>
          </p:cNvPr>
          <p:cNvGrpSpPr/>
          <p:nvPr/>
        </p:nvGrpSpPr>
        <p:grpSpPr>
          <a:xfrm>
            <a:off x="8256987" y="3827890"/>
            <a:ext cx="900000" cy="439182"/>
            <a:chOff x="5756056" y="3445841"/>
            <a:chExt cx="900000" cy="414243"/>
          </a:xfrm>
        </p:grpSpPr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3797E972-B7C7-4041-AB51-32BEABC495C0}"/>
                </a:ext>
              </a:extLst>
            </p:cNvPr>
            <p:cNvSpPr txBox="1"/>
            <p:nvPr/>
          </p:nvSpPr>
          <p:spPr>
            <a:xfrm>
              <a:off x="5759668" y="3656350"/>
              <a:ext cx="442881" cy="203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CDAAEED8-E73B-2149-A4CC-434838E02B2D}"/>
                </a:ext>
              </a:extLst>
            </p:cNvPr>
            <p:cNvSpPr txBox="1"/>
            <p:nvPr/>
          </p:nvSpPr>
          <p:spPr>
            <a:xfrm>
              <a:off x="6209772" y="3656350"/>
              <a:ext cx="442881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2997B94A-6C19-DE48-A1F5-6881116B95D3}"/>
                </a:ext>
              </a:extLst>
            </p:cNvPr>
            <p:cNvSpPr txBox="1"/>
            <p:nvPr/>
          </p:nvSpPr>
          <p:spPr>
            <a:xfrm>
              <a:off x="5756056" y="3445841"/>
              <a:ext cx="900000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0BAB2A48-177C-E745-8A2F-436C7D53EFB5}"/>
              </a:ext>
            </a:extLst>
          </p:cNvPr>
          <p:cNvGrpSpPr/>
          <p:nvPr/>
        </p:nvGrpSpPr>
        <p:grpSpPr>
          <a:xfrm>
            <a:off x="8250089" y="3325360"/>
            <a:ext cx="900000" cy="439182"/>
            <a:chOff x="5756056" y="3445841"/>
            <a:chExt cx="900000" cy="414243"/>
          </a:xfrm>
        </p:grpSpPr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9352807F-9A9C-D542-8DEC-8DC94B2C068F}"/>
                </a:ext>
              </a:extLst>
            </p:cNvPr>
            <p:cNvSpPr txBox="1"/>
            <p:nvPr/>
          </p:nvSpPr>
          <p:spPr>
            <a:xfrm>
              <a:off x="5759668" y="3656350"/>
              <a:ext cx="442881" cy="203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4641945A-22CA-3844-B581-6F313B738FCB}"/>
                </a:ext>
              </a:extLst>
            </p:cNvPr>
            <p:cNvSpPr txBox="1"/>
            <p:nvPr/>
          </p:nvSpPr>
          <p:spPr>
            <a:xfrm>
              <a:off x="6209772" y="3656350"/>
              <a:ext cx="442881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AAF98619-DEBF-264F-BB08-89FFE152FA3A}"/>
                </a:ext>
              </a:extLst>
            </p:cNvPr>
            <p:cNvSpPr txBox="1"/>
            <p:nvPr/>
          </p:nvSpPr>
          <p:spPr>
            <a:xfrm>
              <a:off x="5756056" y="3445841"/>
              <a:ext cx="900000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B17A8A72-D8BA-6946-A39D-29AC658AEFB0}"/>
              </a:ext>
            </a:extLst>
          </p:cNvPr>
          <p:cNvGrpSpPr/>
          <p:nvPr/>
        </p:nvGrpSpPr>
        <p:grpSpPr>
          <a:xfrm>
            <a:off x="8228803" y="6173522"/>
            <a:ext cx="900000" cy="439182"/>
            <a:chOff x="5756056" y="3445841"/>
            <a:chExt cx="900000" cy="414243"/>
          </a:xfrm>
        </p:grpSpPr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DD141D1C-C2B9-6348-A474-948DF6E88D65}"/>
                </a:ext>
              </a:extLst>
            </p:cNvPr>
            <p:cNvSpPr txBox="1"/>
            <p:nvPr/>
          </p:nvSpPr>
          <p:spPr>
            <a:xfrm>
              <a:off x="5759668" y="3656350"/>
              <a:ext cx="442881" cy="203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986ED6A2-2648-3D42-AF61-F94A0887B4B3}"/>
                </a:ext>
              </a:extLst>
            </p:cNvPr>
            <p:cNvSpPr txBox="1"/>
            <p:nvPr/>
          </p:nvSpPr>
          <p:spPr>
            <a:xfrm>
              <a:off x="6209772" y="3656350"/>
              <a:ext cx="442881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9C89BA44-635C-FC4B-B54D-387337F88FAA}"/>
                </a:ext>
              </a:extLst>
            </p:cNvPr>
            <p:cNvSpPr txBox="1"/>
            <p:nvPr/>
          </p:nvSpPr>
          <p:spPr>
            <a:xfrm>
              <a:off x="5756056" y="3445841"/>
              <a:ext cx="900000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7C79C38B-637D-D846-A115-690E12E7366D}"/>
              </a:ext>
            </a:extLst>
          </p:cNvPr>
          <p:cNvGrpSpPr/>
          <p:nvPr/>
        </p:nvGrpSpPr>
        <p:grpSpPr>
          <a:xfrm>
            <a:off x="8232252" y="5674583"/>
            <a:ext cx="900000" cy="439182"/>
            <a:chOff x="5756056" y="3445841"/>
            <a:chExt cx="900000" cy="414243"/>
          </a:xfrm>
        </p:grpSpPr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2F299ECA-EB08-5741-B694-25D6587006D0}"/>
                </a:ext>
              </a:extLst>
            </p:cNvPr>
            <p:cNvSpPr txBox="1"/>
            <p:nvPr/>
          </p:nvSpPr>
          <p:spPr>
            <a:xfrm>
              <a:off x="5759668" y="3656350"/>
              <a:ext cx="442881" cy="203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9A25E671-4DF4-944B-A2AB-A3B926FA38D8}"/>
                </a:ext>
              </a:extLst>
            </p:cNvPr>
            <p:cNvSpPr txBox="1"/>
            <p:nvPr/>
          </p:nvSpPr>
          <p:spPr>
            <a:xfrm>
              <a:off x="6209772" y="3656350"/>
              <a:ext cx="442881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C181E0C3-B570-C646-8BA8-B419F570B5FC}"/>
                </a:ext>
              </a:extLst>
            </p:cNvPr>
            <p:cNvSpPr txBox="1"/>
            <p:nvPr/>
          </p:nvSpPr>
          <p:spPr>
            <a:xfrm>
              <a:off x="5756056" y="3445841"/>
              <a:ext cx="900000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5D14D391-9EDF-0A43-A173-9C9860552B96}"/>
              </a:ext>
            </a:extLst>
          </p:cNvPr>
          <p:cNvGrpSpPr/>
          <p:nvPr/>
        </p:nvGrpSpPr>
        <p:grpSpPr>
          <a:xfrm rot="1199252">
            <a:off x="8737372" y="5108706"/>
            <a:ext cx="900000" cy="439182"/>
            <a:chOff x="5756056" y="3445841"/>
            <a:chExt cx="900000" cy="414243"/>
          </a:xfrm>
        </p:grpSpPr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C3D54785-82C0-1B46-98F7-8F11E1F0B75D}"/>
                </a:ext>
              </a:extLst>
            </p:cNvPr>
            <p:cNvSpPr txBox="1"/>
            <p:nvPr/>
          </p:nvSpPr>
          <p:spPr>
            <a:xfrm>
              <a:off x="5759668" y="3656350"/>
              <a:ext cx="442881" cy="203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98B6601C-5E07-9649-A4FD-073FDD053901}"/>
                </a:ext>
              </a:extLst>
            </p:cNvPr>
            <p:cNvSpPr txBox="1"/>
            <p:nvPr/>
          </p:nvSpPr>
          <p:spPr>
            <a:xfrm>
              <a:off x="6209772" y="3656350"/>
              <a:ext cx="442881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B1D023FB-6415-3840-901E-382DD4D3280D}"/>
                </a:ext>
              </a:extLst>
            </p:cNvPr>
            <p:cNvSpPr txBox="1"/>
            <p:nvPr/>
          </p:nvSpPr>
          <p:spPr>
            <a:xfrm>
              <a:off x="5756056" y="3445841"/>
              <a:ext cx="900000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9C04BFF-94C8-784E-AE20-0E604D6727AD}"/>
              </a:ext>
            </a:extLst>
          </p:cNvPr>
          <p:cNvSpPr txBox="1"/>
          <p:nvPr/>
        </p:nvSpPr>
        <p:spPr>
          <a:xfrm>
            <a:off x="9625035" y="540063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回傳</a:t>
            </a:r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224061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多面向</Template>
  <TotalTime>754</TotalTime>
  <Words>1748</Words>
  <Application>Microsoft Macintosh PowerPoint</Application>
  <PresentationFormat>寬螢幕</PresentationFormat>
  <Paragraphs>440</Paragraphs>
  <Slides>25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0" baseType="lpstr">
      <vt:lpstr>Arial</vt:lpstr>
      <vt:lpstr>Menlo</vt:lpstr>
      <vt:lpstr>Trebuchet MS</vt:lpstr>
      <vt:lpstr>Wingdings 3</vt:lpstr>
      <vt:lpstr>多面向</vt:lpstr>
      <vt:lpstr>CH6 分治法(Divide and Conquer) 二元搜尋法(Binary Search)</vt:lpstr>
      <vt:lpstr> Divide &amp; Conquer </vt:lpstr>
      <vt:lpstr>分治法(Divide and Conquer)</vt:lpstr>
      <vt:lpstr>分割農地</vt:lpstr>
      <vt:lpstr>分割農地 歐幾里德演算法(Euclid’s Algorithm)</vt:lpstr>
      <vt:lpstr>Sum of a list</vt:lpstr>
      <vt:lpstr>N! (階乘)</vt:lpstr>
      <vt:lpstr>F(4) = 4! (階乘)</vt:lpstr>
      <vt:lpstr>F(3) = 3! (階乘)</vt:lpstr>
      <vt:lpstr>不適合使用分治法的問題 – 費氏數列</vt:lpstr>
      <vt:lpstr>費氏數列 - recursion</vt:lpstr>
      <vt:lpstr>計算 (a ** b) % c</vt:lpstr>
      <vt:lpstr>Quick Sort</vt:lpstr>
      <vt:lpstr>Quick Sort</vt:lpstr>
      <vt:lpstr>Merge Sort (動畫演示)</vt:lpstr>
      <vt:lpstr>Tower of Hanoi (河內塔)</vt:lpstr>
      <vt:lpstr>Tower of Hanoi (河內塔)</vt:lpstr>
      <vt:lpstr>Tower of Hanoi (河內塔)</vt:lpstr>
      <vt:lpstr> Binary Search (動畫演示) </vt:lpstr>
      <vt:lpstr>二元搜尋法(Binary Search)</vt:lpstr>
      <vt:lpstr>使用Binary Search搜尋資料</vt:lpstr>
      <vt:lpstr>分配糖果</vt:lpstr>
      <vt:lpstr>PowerPoint 簡報</vt:lpstr>
      <vt:lpstr>APCS 10603 第4題 基地台</vt:lpstr>
      <vt:lpstr>Exercise: UVa Challenges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CH6 分治法(Divide and Conquer) 二元搜尋(Binary Search)</dc:title>
  <dc:creator>秀芬 周</dc:creator>
  <cp:lastModifiedBy>秀芬 周</cp:lastModifiedBy>
  <cp:revision>104</cp:revision>
  <dcterms:created xsi:type="dcterms:W3CDTF">2019-07-25T06:26:48Z</dcterms:created>
  <dcterms:modified xsi:type="dcterms:W3CDTF">2019-08-19T09:03:15Z</dcterms:modified>
</cp:coreProperties>
</file>